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3" r:id="rId4"/>
    <p:sldId id="277" r:id="rId5"/>
    <p:sldId id="331" r:id="rId6"/>
    <p:sldId id="332" r:id="rId7"/>
    <p:sldId id="333" r:id="rId8"/>
    <p:sldId id="339" r:id="rId9"/>
    <p:sldId id="278" r:id="rId10"/>
    <p:sldId id="334" r:id="rId11"/>
    <p:sldId id="336" r:id="rId12"/>
    <p:sldId id="337" r:id="rId13"/>
    <p:sldId id="338" r:id="rId14"/>
    <p:sldId id="346" r:id="rId15"/>
    <p:sldId id="342" r:id="rId16"/>
    <p:sldId id="344" r:id="rId17"/>
    <p:sldId id="341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0AA"/>
    <a:srgbClr val="02669A"/>
    <a:srgbClr val="C5CFD4"/>
    <a:srgbClr val="FBA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67320"/>
  </p:normalViewPr>
  <p:slideViewPr>
    <p:cSldViewPr snapToGrid="0">
      <p:cViewPr varScale="1">
        <p:scale>
          <a:sx n="64" d="100"/>
          <a:sy n="64" d="100"/>
        </p:scale>
        <p:origin x="1688" y="176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48CD52-3C95-4433-85F2-E89F0553CF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7378A-BC98-444F-996D-E467E29A75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97FC1-1DD2-4D70-9A66-7563334EBC3E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78B25-05F7-4497-BC85-6605ED852D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6A6EB-0548-4BF4-A508-67E19CCA7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EE58-880C-47DE-B4C6-8ED646CB4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7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329F-0CCF-4ED1-9920-186204F0CDD7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6D63-4353-4FAE-96D4-AEF9365D1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A6D63-4353-4FAE-96D4-AEF9365D10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428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044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2957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8192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34897AC-DD1C-3B4E-ACA7-41D0F284C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9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34897AC-DD1C-3B4E-ACA7-41D0F284C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44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34897AC-DD1C-3B4E-ACA7-41D0F284C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3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522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8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03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A6D63-4353-4FAE-96D4-AEF9365D10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6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446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53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678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093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43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57D49E-BAB4-4BB8-B217-D49043F6BE80}"/>
              </a:ext>
            </a:extLst>
          </p:cNvPr>
          <p:cNvSpPr/>
          <p:nvPr userDrawn="1"/>
        </p:nvSpPr>
        <p:spPr>
          <a:xfrm>
            <a:off x="9269260" y="-63260"/>
            <a:ext cx="6618440" cy="3829960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>
              <a:alpha val="2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12730-E556-4FD0-AD1F-2DCD790C03F5}"/>
              </a:ext>
            </a:extLst>
          </p:cNvPr>
          <p:cNvSpPr/>
          <p:nvPr userDrawn="1"/>
        </p:nvSpPr>
        <p:spPr>
          <a:xfrm>
            <a:off x="0" y="6714849"/>
            <a:ext cx="12192000" cy="143151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EE0540-0298-4F81-BC2D-612828F56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9"/>
          <a:stretch/>
        </p:blipFill>
        <p:spPr>
          <a:xfrm>
            <a:off x="0" y="3423009"/>
            <a:ext cx="12192000" cy="329184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5B7CEC-C415-4C99-8F22-3C5028612A6B}"/>
              </a:ext>
            </a:extLst>
          </p:cNvPr>
          <p:cNvSpPr/>
          <p:nvPr userDrawn="1"/>
        </p:nvSpPr>
        <p:spPr>
          <a:xfrm>
            <a:off x="10315575" y="0"/>
            <a:ext cx="1876425" cy="1085850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F57CE9-1C66-4328-B305-C5C6F2FD56C6}"/>
              </a:ext>
            </a:extLst>
          </p:cNvPr>
          <p:cNvSpPr/>
          <p:nvPr userDrawn="1"/>
        </p:nvSpPr>
        <p:spPr>
          <a:xfrm rot="10800000">
            <a:off x="0" y="2606135"/>
            <a:ext cx="1058400" cy="673723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C5CF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B0AC8-EC56-4D76-9B9A-1E0A93560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5" y="579168"/>
            <a:ext cx="4059914" cy="13919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F188E3-E23E-4742-9155-FBC2FA7B7622}"/>
              </a:ext>
            </a:extLst>
          </p:cNvPr>
          <p:cNvSpPr/>
          <p:nvPr userDrawn="1"/>
        </p:nvSpPr>
        <p:spPr>
          <a:xfrm>
            <a:off x="0" y="3274009"/>
            <a:ext cx="12192000" cy="144168"/>
          </a:xfrm>
          <a:prstGeom prst="rect">
            <a:avLst/>
          </a:prstGeom>
          <a:solidFill>
            <a:srgbClr val="C5CFD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08A8C-A910-41A1-834D-11EA909657FF}"/>
              </a:ext>
            </a:extLst>
          </p:cNvPr>
          <p:cNvSpPr txBox="1"/>
          <p:nvPr userDrawn="1"/>
        </p:nvSpPr>
        <p:spPr>
          <a:xfrm>
            <a:off x="1716545" y="1386195"/>
            <a:ext cx="5296341" cy="569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1600" b="1" spc="50" baseline="0" dirty="0">
                <a:solidFill>
                  <a:srgbClr val="8CA0AA"/>
                </a:solidFill>
                <a:latin typeface="Century Gothic" panose="020B0502020202020204" pitchFamily="34" charset="0"/>
              </a:rPr>
              <a:t>SOLAR ON MULTIFAMILY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318128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4D7E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4" y="745255"/>
            <a:ext cx="1647989" cy="579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1025" y="3086100"/>
            <a:ext cx="10993438" cy="3230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9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8357B9-03BB-4DB6-B118-38DF06C8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87"/>
            <a:ext cx="824865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>
              <a:solidFill>
                <a:srgbClr val="8CA0AA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6196AD-0A06-4032-857E-3E9FE02E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>
              <a:solidFill>
                <a:srgbClr val="8CA0A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5326-B9BD-4832-B235-E0744E1F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484D2-63BA-493D-A3D9-BBCA772BD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7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345E-E4F9-4E17-9DF8-3E3C13A7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C4AD-B31E-4F96-84E7-094EA92B1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108F9-7B11-4217-94B2-05876BDF6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6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10BB-D5AE-4087-913F-8444AE1B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266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58997-323A-4BCA-98F5-5ACCAB00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8CA0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A3C97-B7AF-4DA4-93EA-D06909E60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F92FE-27BE-4E9A-B93F-8821F3EF6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8CA0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FC873-CE8B-446B-BF88-EBFDCB6FF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5375-D861-4CDB-90B3-0A42062C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66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5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4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920B-6763-4F8A-B46B-1F2052EB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266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8F69-9F38-458E-B30F-EEA32EA8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B68B9-09FA-4D6C-B3C8-9A1E90D4B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6958-D4FA-4643-81C6-38C69571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266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5D5D0-F701-4DA5-9A5B-8210FAD45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23424-5CF7-4F81-9C82-D28BE805E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8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D1B-117B-44D2-9ABA-2A8106C0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4314-BF8F-4997-977A-997377C3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46E77-D3BC-45C2-BFC4-5BE90F248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A0AA"/>
                </a:solidFill>
              </a:defRPr>
            </a:lvl1pPr>
          </a:lstStyle>
          <a:p>
            <a:fld id="{ED2A011F-DD82-43CE-917E-580F221161C4}" type="datetimeFigureOut">
              <a:rPr lang="en-US" smtClean="0"/>
              <a:pPr/>
              <a:t>4/18/19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B138-15E6-4391-829F-B9562A2A1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A0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6F414-EEBA-4812-A76D-F8FEEE798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A0AA"/>
                </a:solidFill>
              </a:defRPr>
            </a:lvl1pPr>
          </a:lstStyle>
          <a:p>
            <a:fld id="{79896031-7138-4F37-939B-ADECB25BB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A0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A300C45-590F-47DE-BDA9-0E62A95A5E35}"/>
              </a:ext>
            </a:extLst>
          </p:cNvPr>
          <p:cNvSpPr txBox="1"/>
          <p:nvPr/>
        </p:nvSpPr>
        <p:spPr>
          <a:xfrm>
            <a:off x="1468115" y="2287957"/>
            <a:ext cx="7440357" cy="6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solidFill>
                  <a:srgbClr val="02669A"/>
                </a:solidFill>
                <a:latin typeface="Century Gothic" panose="020B0502020202020204" pitchFamily="34" charset="0"/>
              </a:rPr>
              <a:t>Changes to expect with SOMAH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11652-54C5-4831-9550-3B90014C13E6}"/>
              </a:ext>
            </a:extLst>
          </p:cNvPr>
          <p:cNvSpPr txBox="1"/>
          <p:nvPr/>
        </p:nvSpPr>
        <p:spPr>
          <a:xfrm>
            <a:off x="7282962" y="2244201"/>
            <a:ext cx="434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Name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rgbClr val="8CA0AA"/>
                </a:solidFill>
                <a:latin typeface="Century Gothic" panose="020B0502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2768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Tiered rate 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EBD4C-5FFD-924D-959B-B05F7E759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84" y="2252921"/>
            <a:ext cx="5657088" cy="3875421"/>
          </a:xfrm>
        </p:spPr>
        <p:txBody>
          <a:bodyPr>
            <a:noAutofit/>
          </a:bodyPr>
          <a:lstStyle/>
          <a:p>
            <a:pPr>
              <a:buClr>
                <a:srgbClr val="FBAD18"/>
              </a:buClr>
              <a:buSzPct val="61000"/>
              <a:buFont typeface="Wingdings" pitchFamily="2" charset="2"/>
              <a:buChar char="§"/>
            </a:pPr>
            <a:r>
              <a:rPr lang="en-US" sz="2400" dirty="0"/>
              <a:t>Your bill is calculated by different tiers or levels. </a:t>
            </a:r>
          </a:p>
          <a:p>
            <a:pPr>
              <a:buClr>
                <a:srgbClr val="FBAD18"/>
              </a:buClr>
              <a:buSzPct val="61000"/>
              <a:buFont typeface="Wingdings" pitchFamily="2" charset="2"/>
              <a:buChar char="§"/>
            </a:pPr>
            <a:endParaRPr lang="en-US" sz="2400" dirty="0"/>
          </a:p>
          <a:p>
            <a:pPr>
              <a:buClr>
                <a:srgbClr val="FBAD18"/>
              </a:buClr>
              <a:buSzPct val="61000"/>
              <a:buFont typeface="Wingdings" pitchFamily="2" charset="2"/>
              <a:buChar char="§"/>
            </a:pPr>
            <a:r>
              <a:rPr lang="en-US" sz="2400" dirty="0"/>
              <a:t>Each tier has a specific number of units of electricity.</a:t>
            </a:r>
          </a:p>
          <a:p>
            <a:pPr>
              <a:buClr>
                <a:srgbClr val="FBAD18"/>
              </a:buClr>
              <a:buSzPct val="61000"/>
              <a:buFont typeface="Wingdings" pitchFamily="2" charset="2"/>
              <a:buChar char="§"/>
            </a:pPr>
            <a:endParaRPr lang="en-US" sz="2400" dirty="0"/>
          </a:p>
          <a:p>
            <a:pPr>
              <a:buClr>
                <a:srgbClr val="FBAD18"/>
              </a:buClr>
              <a:buSzPct val="61000"/>
              <a:buFont typeface="Wingdings" pitchFamily="2" charset="2"/>
              <a:buChar char="§"/>
            </a:pPr>
            <a:r>
              <a:rPr lang="en-US" sz="2400" dirty="0"/>
              <a:t>As you move up tiers you pay more.</a:t>
            </a:r>
          </a:p>
          <a:p>
            <a:pPr marL="0" indent="0">
              <a:buClr>
                <a:srgbClr val="FBAD18"/>
              </a:buClr>
              <a:buSzPct val="61000"/>
              <a:buNone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AEDAC-9400-BC41-9F4F-B3B85E9252A7}"/>
              </a:ext>
            </a:extLst>
          </p:cNvPr>
          <p:cNvSpPr/>
          <p:nvPr/>
        </p:nvSpPr>
        <p:spPr>
          <a:xfrm>
            <a:off x="6878416" y="5995032"/>
            <a:ext cx="4546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BAD18"/>
              </a:buClr>
              <a:buSzPct val="61000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more information contact your utility company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F86E93-CFC6-9843-B48E-239B283D53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t="37259" r="14791" b="31823"/>
          <a:stretch/>
        </p:blipFill>
        <p:spPr>
          <a:xfrm>
            <a:off x="6425780" y="2733289"/>
            <a:ext cx="5657088" cy="32617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31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Energy-saving tips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E00E04-4F55-C54A-A479-AEC0C2406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030" y="2262554"/>
            <a:ext cx="9285631" cy="3702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Stay cool in the summer. </a:t>
            </a:r>
            <a:r>
              <a:rPr lang="en-US" dirty="0">
                <a:solidFill>
                  <a:schemeClr val="tx1"/>
                </a:solidFill>
              </a:rPr>
              <a:t>Set your thermostat at 78°F or higher.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Stay warm in the winter. </a:t>
            </a:r>
            <a:r>
              <a:rPr lang="en-US" dirty="0">
                <a:solidFill>
                  <a:schemeClr val="tx1"/>
                </a:solidFill>
              </a:rPr>
              <a:t>Set your thermostat at 68°F or lower and wear a cozy sweater. Close the drapes or blinds at night to insulate from the cold. 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Take advantage of natural sunlight. </a:t>
            </a:r>
            <a:r>
              <a:rPr lang="en-US" dirty="0">
                <a:solidFill>
                  <a:schemeClr val="tx1"/>
                </a:solidFill>
              </a:rPr>
              <a:t>Open your blinds or curtains to light and heat your rooms.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8630AA5-1F28-DA42-8CAA-41C2EFB48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3" y="2184682"/>
            <a:ext cx="901700" cy="9017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C97C13F-2589-4D49-9642-E87898F35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193" y="3538374"/>
            <a:ext cx="901700" cy="901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97713BD-800E-5F41-A4FD-0D21613395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193" y="5068787"/>
            <a:ext cx="90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Energy-saving tips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E00E04-4F55-C54A-A479-AEC0C2406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029" y="2142309"/>
            <a:ext cx="9120851" cy="420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Replace all your lightbulbs </a:t>
            </a:r>
            <a:r>
              <a:rPr lang="en-US" dirty="0">
                <a:solidFill>
                  <a:schemeClr val="tx1"/>
                </a:solidFill>
              </a:rPr>
              <a:t>with long-lasting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light-emitting diode (LED) bulbs.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Take shorter showers. </a:t>
            </a:r>
            <a:r>
              <a:rPr lang="en-US" dirty="0">
                <a:solidFill>
                  <a:schemeClr val="tx1"/>
                </a:solidFill>
              </a:rPr>
              <a:t>Play a three-minute song while showering to help.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Increase your refrigerator temperature. </a:t>
            </a:r>
            <a:r>
              <a:rPr lang="en-US" dirty="0">
                <a:solidFill>
                  <a:schemeClr val="tx1"/>
                </a:solidFill>
              </a:rPr>
              <a:t>Set your refrigerator between 36°F and 40°F and freezer to 5</a:t>
            </a:r>
            <a:r>
              <a:rPr lang="en-US">
                <a:solidFill>
                  <a:schemeClr val="tx1"/>
                </a:solidFill>
              </a:rPr>
              <a:t>°F.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BA71AC-6853-1340-BB98-75A3B45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435" y="2256710"/>
            <a:ext cx="901700" cy="901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7419B2-570D-F545-962C-25592E827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435" y="3667476"/>
            <a:ext cx="901700" cy="901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419D7D-79D4-B04C-AE11-34F44A254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435" y="5078228"/>
            <a:ext cx="90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Energy-saving tips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E1DBECD-77E8-2E44-ACDF-B894048F6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028" y="2142309"/>
            <a:ext cx="9144002" cy="420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Use the dishwasher for full loads. </a:t>
            </a:r>
            <a:r>
              <a:rPr lang="en-US" dirty="0">
                <a:solidFill>
                  <a:schemeClr val="tx1"/>
                </a:solidFill>
              </a:rPr>
              <a:t>Use the cool-dry cycle or turn it off after the final rinse and let dishes air dry. 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Turn off your lights </a:t>
            </a:r>
            <a:r>
              <a:rPr lang="en-US" dirty="0">
                <a:solidFill>
                  <a:schemeClr val="tx1"/>
                </a:solidFill>
              </a:rPr>
              <a:t>when leaving a room, even if it’s only for a few minutes.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Unplug appliances. </a:t>
            </a:r>
            <a:r>
              <a:rPr lang="en-US" dirty="0">
                <a:solidFill>
                  <a:schemeClr val="tx1"/>
                </a:solidFill>
              </a:rPr>
              <a:t>Power strips make it easier to turn them all off at once.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1A73A17-4446-0147-9EB5-88B127F15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882" y="2382969"/>
            <a:ext cx="901700" cy="9017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2E51E13-FB3D-964C-AA3A-B4EAF023C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882" y="3949648"/>
            <a:ext cx="901700" cy="9017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FDE8293-7113-874E-8DDE-055D74399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605" y="5329944"/>
            <a:ext cx="90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26813" y="1732127"/>
            <a:ext cx="11765187" cy="73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/>
            </a:pPr>
            <a:r>
              <a:rPr lang="en-US" sz="2800" b="1" dirty="0">
                <a:solidFill>
                  <a:srgbClr val="02669A"/>
                </a:solidFill>
                <a:ea typeface="Century Gothic"/>
                <a:cs typeface="Century Gothic"/>
                <a:sym typeface="Century Gothic"/>
              </a:rPr>
              <a:t>How will your utility bill change?</a:t>
            </a:r>
          </a:p>
          <a:p>
            <a:pPr marL="580644" indent="-45720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/>
            </a:pPr>
            <a:r>
              <a:rPr lang="en-US" sz="2800" b="1" dirty="0">
                <a:solidFill>
                  <a:srgbClr val="02669A"/>
                </a:solidFill>
                <a:ea typeface="Century Gothic"/>
                <a:cs typeface="Century Gothic"/>
                <a:sym typeface="Century Gothic"/>
              </a:rPr>
              <a:t>Simple ways to save on energy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/>
            </a:pPr>
            <a:endParaRPr lang="en-US" sz="2800" b="1" dirty="0">
              <a:solidFill>
                <a:srgbClr val="02669A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Shape 138">
            <a:extLst>
              <a:ext uri="{FF2B5EF4-FFF2-40B4-BE49-F238E27FC236}">
                <a16:creationId xmlns:a16="http://schemas.microsoft.com/office/drawing/2014/main" id="{EFE71542-1B09-1E43-9196-EBFBEE8C0136}"/>
              </a:ext>
            </a:extLst>
          </p:cNvPr>
          <p:cNvSpPr txBox="1">
            <a:spLocks/>
          </p:cNvSpPr>
          <p:nvPr/>
        </p:nvSpPr>
        <p:spPr>
          <a:xfrm>
            <a:off x="426814" y="1019015"/>
            <a:ext cx="7166178" cy="731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4400" dirty="0">
                <a:latin typeface="Century Gothic"/>
                <a:sym typeface="Century Gothic"/>
              </a:rPr>
              <a:t>Handouts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866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26813" y="1732127"/>
            <a:ext cx="11765187" cy="73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/>
            </a:pPr>
            <a:r>
              <a:rPr lang="en-US" sz="2800" b="1" dirty="0">
                <a:solidFill>
                  <a:srgbClr val="02669A"/>
                </a:solidFill>
                <a:ea typeface="Century Gothic"/>
                <a:cs typeface="Century Gothic"/>
                <a:sym typeface="Century Gothic"/>
              </a:rPr>
              <a:t>How will your utility bill change?</a:t>
            </a:r>
          </a:p>
        </p:txBody>
      </p:sp>
      <p:sp>
        <p:nvSpPr>
          <p:cNvPr id="5" name="Shape 138">
            <a:extLst>
              <a:ext uri="{FF2B5EF4-FFF2-40B4-BE49-F238E27FC236}">
                <a16:creationId xmlns:a16="http://schemas.microsoft.com/office/drawing/2014/main" id="{EFE71542-1B09-1E43-9196-EBFBEE8C0136}"/>
              </a:ext>
            </a:extLst>
          </p:cNvPr>
          <p:cNvSpPr txBox="1">
            <a:spLocks/>
          </p:cNvSpPr>
          <p:nvPr/>
        </p:nvSpPr>
        <p:spPr>
          <a:xfrm>
            <a:off x="426814" y="1019015"/>
            <a:ext cx="7166178" cy="731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4400" dirty="0">
                <a:latin typeface="Century Gothic"/>
                <a:sym typeface="Century Gothic"/>
              </a:rPr>
              <a:t>Handouts</a:t>
            </a:r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AB7225-A1D3-9C4B-B302-1206F658B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4" y="2482277"/>
            <a:ext cx="3183638" cy="4114800"/>
          </a:xfrm>
          <a:prstGeom prst="rect">
            <a:avLst/>
          </a:prstGeom>
          <a:ln>
            <a:solidFill>
              <a:srgbClr val="C5CFD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6F9E8-3853-A146-883F-5B142B94D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7" y="2482276"/>
            <a:ext cx="3183639" cy="4114801"/>
          </a:xfrm>
          <a:prstGeom prst="rect">
            <a:avLst/>
          </a:prstGeom>
          <a:ln>
            <a:solidFill>
              <a:srgbClr val="C5CFD4"/>
            </a:solidFill>
          </a:ln>
        </p:spPr>
      </p:pic>
    </p:spTree>
    <p:extLst>
      <p:ext uri="{BB962C8B-B14F-4D97-AF65-F5344CB8AC3E}">
        <p14:creationId xmlns:p14="http://schemas.microsoft.com/office/powerpoint/2010/main" val="215649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26812" y="1732127"/>
            <a:ext cx="11765187" cy="382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7794" lvl="0" indent="-51435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 startAt="2"/>
            </a:pPr>
            <a:r>
              <a:rPr lang="en-US" sz="2800" b="1" dirty="0">
                <a:solidFill>
                  <a:srgbClr val="02669A"/>
                </a:solidFill>
                <a:ea typeface="Century Gothic"/>
                <a:cs typeface="Century Gothic"/>
                <a:sym typeface="Century Gothic"/>
              </a:rPr>
              <a:t>Simple ways to save on energy</a:t>
            </a:r>
          </a:p>
        </p:txBody>
      </p:sp>
      <p:sp>
        <p:nvSpPr>
          <p:cNvPr id="5" name="Shape 138">
            <a:extLst>
              <a:ext uri="{FF2B5EF4-FFF2-40B4-BE49-F238E27FC236}">
                <a16:creationId xmlns:a16="http://schemas.microsoft.com/office/drawing/2014/main" id="{EFE71542-1B09-1E43-9196-EBFBEE8C0136}"/>
              </a:ext>
            </a:extLst>
          </p:cNvPr>
          <p:cNvSpPr txBox="1">
            <a:spLocks/>
          </p:cNvSpPr>
          <p:nvPr/>
        </p:nvSpPr>
        <p:spPr>
          <a:xfrm>
            <a:off x="426814" y="1019015"/>
            <a:ext cx="7166178" cy="731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4400" dirty="0">
                <a:latin typeface="Century Gothic"/>
                <a:sym typeface="Century Gothic"/>
              </a:rPr>
              <a:t>Handouts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ECF29-5744-3743-8700-B9B0EE935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89" y="2581470"/>
            <a:ext cx="1768288" cy="4114800"/>
          </a:xfrm>
          <a:prstGeom prst="rect">
            <a:avLst/>
          </a:prstGeom>
          <a:ln>
            <a:solidFill>
              <a:srgbClr val="C5CFD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4FD221-3276-3447-8A49-878F7E3CE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5" y="2559659"/>
            <a:ext cx="1768288" cy="4114800"/>
          </a:xfrm>
          <a:prstGeom prst="rect">
            <a:avLst/>
          </a:prstGeom>
          <a:ln>
            <a:solidFill>
              <a:srgbClr val="C5CFD4"/>
            </a:solidFill>
          </a:ln>
        </p:spPr>
      </p:pic>
    </p:spTree>
    <p:extLst>
      <p:ext uri="{BB962C8B-B14F-4D97-AF65-F5344CB8AC3E}">
        <p14:creationId xmlns:p14="http://schemas.microsoft.com/office/powerpoint/2010/main" val="120157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838200" y="2689163"/>
            <a:ext cx="10515600" cy="23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dirty="0">
                <a:solidFill>
                  <a:srgbClr val="8CA0AA"/>
                </a:solidFill>
              </a:rPr>
              <a:t>Questions?</a:t>
            </a:r>
            <a:br>
              <a:rPr lang="en-US" sz="4800" dirty="0">
                <a:solidFill>
                  <a:srgbClr val="8CA0AA"/>
                </a:solidFill>
              </a:rPr>
            </a:br>
            <a:br>
              <a:rPr lang="en-US" sz="3600" dirty="0"/>
            </a:br>
            <a:r>
              <a:rPr lang="en-US" sz="3600" dirty="0"/>
              <a:t>Tenant hotline: 800-843-9728</a:t>
            </a:r>
            <a:br>
              <a:rPr lang="en-US" sz="3600" dirty="0"/>
            </a:br>
            <a:r>
              <a:rPr lang="en-US" sz="3600" dirty="0"/>
              <a:t>Comments: calsomah.org/contact-us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A2270F-BF85-DF45-97B2-6411C4BFA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761" y="3658780"/>
            <a:ext cx="4445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DC6F58-DE77-7B4D-9563-82F501CFD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09" b="17949"/>
          <a:stretch/>
        </p:blipFill>
        <p:spPr>
          <a:xfrm>
            <a:off x="1291288" y="4415810"/>
            <a:ext cx="662299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831850" y="2054710"/>
            <a:ext cx="10515600" cy="270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rgbClr val="02669A"/>
                </a:solidFill>
              </a:rPr>
              <a:t>Thank you for joining.</a:t>
            </a:r>
            <a:br>
              <a:rPr lang="en-US" b="1" dirty="0">
                <a:solidFill>
                  <a:srgbClr val="02669A"/>
                </a:solidFill>
              </a:rPr>
            </a:br>
            <a:endParaRPr b="1" dirty="0">
              <a:solidFill>
                <a:srgbClr val="026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4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Presenters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095157" y="2921133"/>
            <a:ext cx="28812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Jane Doe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en-US" sz="1600" b="1" dirty="0">
                <a:solidFill>
                  <a:srgbClr val="8CA0AA"/>
                </a:solidFill>
              </a:rPr>
              <a:t>TITLE</a:t>
            </a:r>
            <a:endParaRPr sz="1600" b="1" dirty="0">
              <a:solidFill>
                <a:srgbClr val="8CA0AA"/>
              </a:solidFill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2326520" y="2921133"/>
            <a:ext cx="28890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John Doe</a:t>
            </a:r>
            <a:br>
              <a:rPr lang="en-US" sz="18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 b="1" dirty="0">
                <a:solidFill>
                  <a:srgbClr val="8CA0AA"/>
                </a:solidFill>
              </a:rPr>
              <a:t>TITLE</a:t>
            </a:r>
            <a:endParaRPr sz="1600" b="1" dirty="0">
              <a:solidFill>
                <a:srgbClr val="8CA0AA"/>
              </a:solidFill>
            </a:endParaRPr>
          </a:p>
          <a:p>
            <a:pPr marL="306000" marR="0" lvl="0" indent="-200844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00767-2274-954B-9F19-5D7F13CAD738}"/>
              </a:ext>
            </a:extLst>
          </p:cNvPr>
          <p:cNvSpPr/>
          <p:nvPr/>
        </p:nvSpPr>
        <p:spPr>
          <a:xfrm>
            <a:off x="581193" y="2772483"/>
            <a:ext cx="1609557" cy="1834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42717-79CD-324E-BAB1-648240E77730}"/>
              </a:ext>
            </a:extLst>
          </p:cNvPr>
          <p:cNvSpPr/>
          <p:nvPr/>
        </p:nvSpPr>
        <p:spPr>
          <a:xfrm>
            <a:off x="6218143" y="2772483"/>
            <a:ext cx="1609557" cy="1834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580" y="2111418"/>
            <a:ext cx="7179276" cy="2635164"/>
          </a:xfrm>
        </p:spPr>
        <p:txBody>
          <a:bodyPr>
            <a:noAutofit/>
          </a:bodyPr>
          <a:lstStyle/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rgbClr val="FBAD18"/>
              </a:buClr>
              <a:buSzPts val="1656"/>
              <a:buFont typeface="+mj-lt"/>
              <a:buAutoNum type="arabicPeriod"/>
            </a:pPr>
            <a:r>
              <a:rPr lang="en-US" sz="2400" b="1" dirty="0">
                <a:solidFill>
                  <a:srgbClr val="02669A"/>
                </a:solidFill>
                <a:ea typeface="Century Gothic"/>
                <a:cs typeface="Century Gothic"/>
                <a:sym typeface="Century Gothic"/>
              </a:rPr>
              <a:t>VNEM &amp; utility bill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rgbClr val="FBAD18"/>
              </a:buClr>
              <a:buSzPts val="1656"/>
              <a:buFont typeface="+mj-lt"/>
              <a:buAutoNum type="arabicPeriod"/>
            </a:pPr>
            <a:r>
              <a:rPr lang="en-US" sz="2400" b="1" dirty="0">
                <a:solidFill>
                  <a:srgbClr val="02669A"/>
                </a:solidFill>
                <a:ea typeface="Century Gothic"/>
                <a:cs typeface="Century Gothic"/>
                <a:sym typeface="Century Gothic"/>
              </a:rPr>
              <a:t>Energy saving tips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rgbClr val="FBAD18"/>
              </a:buClr>
              <a:buSzPts val="1656"/>
              <a:buFont typeface="+mj-lt"/>
              <a:buAutoNum type="arabicPeriod"/>
            </a:pPr>
            <a:r>
              <a:rPr lang="en-US" sz="2400" b="1" dirty="0">
                <a:solidFill>
                  <a:srgbClr val="02669A"/>
                </a:solidFill>
                <a:ea typeface="Century Gothic"/>
                <a:cs typeface="Century Gothic"/>
                <a:sym typeface="Century Gothic"/>
              </a:rPr>
              <a:t>Handouts</a:t>
            </a:r>
          </a:p>
        </p:txBody>
      </p:sp>
      <p:pic>
        <p:nvPicPr>
          <p:cNvPr id="7" name="Shape 118"/>
          <p:cNvPicPr preferRelativeResize="0"/>
          <p:nvPr/>
        </p:nvPicPr>
        <p:blipFill rotWithShape="1">
          <a:blip r:embed="rId3">
            <a:alphaModFix/>
          </a:blip>
          <a:srcRect l="20234" r="6910"/>
          <a:stretch/>
        </p:blipFill>
        <p:spPr>
          <a:xfrm>
            <a:off x="7004236" y="1450969"/>
            <a:ext cx="4707910" cy="363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41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3">
            <a:extLst>
              <a:ext uri="{FF2B5EF4-FFF2-40B4-BE49-F238E27FC236}">
                <a16:creationId xmlns:a16="http://schemas.microsoft.com/office/drawing/2014/main" id="{EC24E7FF-5E73-7E4F-B273-7F67D4060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3" y="215307"/>
            <a:ext cx="11029616" cy="15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Virtual net 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nergy 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etering </a:t>
            </a:r>
            <a:b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(VNEM)</a:t>
            </a:r>
            <a:endParaRPr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9FB76-E77D-E744-B912-823226B20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VNEM</a:t>
            </a:r>
            <a:endParaRPr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0B1E6A-02DB-BD43-BDFD-8BBE74004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b="75891"/>
          <a:stretch/>
        </p:blipFill>
        <p:spPr>
          <a:xfrm>
            <a:off x="736601" y="1306941"/>
            <a:ext cx="539864" cy="6154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6939B5-04A7-564C-9358-A593287A3CE7}"/>
              </a:ext>
            </a:extLst>
          </p:cNvPr>
          <p:cNvSpPr/>
          <p:nvPr/>
        </p:nvSpPr>
        <p:spPr>
          <a:xfrm>
            <a:off x="1181100" y="1399258"/>
            <a:ext cx="1022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electricity created by the solar panels on your building.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EFFB8-402E-EB4D-B20A-C35F3BAFB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66B2E-7E68-2D41-8D16-9B205AECF1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/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8EB252-BEC9-5C46-865B-A3039D182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VNEM</a:t>
            </a:r>
            <a:endParaRPr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76FF3-2A45-884D-B093-E0C8973A4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/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B634F-F0C8-794A-A1D1-9911950E68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9842" r="21005" b="8260"/>
          <a:stretch/>
        </p:blipFill>
        <p:spPr>
          <a:xfrm>
            <a:off x="3300089" y="3561346"/>
            <a:ext cx="419387" cy="405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1AE935-CCE4-504F-AEDD-CFC85300E9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t="20099" b="55792"/>
          <a:stretch/>
        </p:blipFill>
        <p:spPr>
          <a:xfrm>
            <a:off x="736601" y="1306941"/>
            <a:ext cx="539864" cy="6154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7F5A44-81B1-1D48-A102-67D6DC4A0CE0}"/>
              </a:ext>
            </a:extLst>
          </p:cNvPr>
          <p:cNvSpPr/>
          <p:nvPr/>
        </p:nvSpPr>
        <p:spPr>
          <a:xfrm>
            <a:off x="1181100" y="1399258"/>
            <a:ext cx="10220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electricity is sent to the electric grid and measured by the solar meter.</a:t>
            </a:r>
          </a:p>
          <a:p>
            <a:endParaRPr lang="en-US" dirty="0"/>
          </a:p>
          <a:p>
            <a:r>
              <a:rPr lang="en-US" dirty="0"/>
              <a:t>The electric grid is the network that is run by your utility company that delivers electricity to homes, businesses and other users. </a:t>
            </a:r>
          </a:p>
        </p:txBody>
      </p:sp>
    </p:spTree>
    <p:extLst>
      <p:ext uri="{BB962C8B-B14F-4D97-AF65-F5344CB8AC3E}">
        <p14:creationId xmlns:p14="http://schemas.microsoft.com/office/powerpoint/2010/main" val="97204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VNEM</a:t>
            </a:r>
            <a:endParaRPr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46CE5-BEA2-EE47-BE5D-6536366E8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t="80144" r="12111" b="2384"/>
          <a:stretch/>
        </p:blipFill>
        <p:spPr>
          <a:xfrm>
            <a:off x="736601" y="1399258"/>
            <a:ext cx="444499" cy="4460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DC7658-CA69-0A4F-AA82-D37A0CE5A4A4}"/>
              </a:ext>
            </a:extLst>
          </p:cNvPr>
          <p:cNvSpPr/>
          <p:nvPr/>
        </p:nvSpPr>
        <p:spPr>
          <a:xfrm>
            <a:off x="1181100" y="1399258"/>
            <a:ext cx="10220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electricity your household uses is measured by your electric meter.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14074-57B3-6E46-9F46-D25FA6AE3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81886-22D4-3F49-BD84-F0CC3B84F3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/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8E1C85-6BBF-4B43-8706-D9734A90DE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9842" r="21005" b="8260"/>
          <a:stretch/>
        </p:blipFill>
        <p:spPr>
          <a:xfrm>
            <a:off x="3300089" y="3561346"/>
            <a:ext cx="419387" cy="405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8B129-4588-2240-9118-E2FBE47D9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8" t="81240" r="15300" b="2869"/>
          <a:stretch/>
        </p:blipFill>
        <p:spPr>
          <a:xfrm>
            <a:off x="7069384" y="3561345"/>
            <a:ext cx="419387" cy="4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VNEM</a:t>
            </a:r>
            <a:endParaRPr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DC7658-CA69-0A4F-AA82-D37A0CE5A4A4}"/>
              </a:ext>
            </a:extLst>
          </p:cNvPr>
          <p:cNvSpPr/>
          <p:nvPr/>
        </p:nvSpPr>
        <p:spPr>
          <a:xfrm>
            <a:off x="1181100" y="1399258"/>
            <a:ext cx="1022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Your utility company will add the solar credits allocated to your household, lowering your </a:t>
            </a:r>
          </a:p>
          <a:p>
            <a:r>
              <a:rPr lang="en-US" dirty="0"/>
              <a:t>monthly bill.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14074-57B3-6E46-9F46-D25FA6AE3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81886-22D4-3F49-BD84-F0CC3B84F3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/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8E1C85-6BBF-4B43-8706-D9734A90DE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9842" r="21005" b="8260"/>
          <a:stretch/>
        </p:blipFill>
        <p:spPr>
          <a:xfrm>
            <a:off x="3300089" y="3561346"/>
            <a:ext cx="419387" cy="405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8B129-4588-2240-9118-E2FBE47D92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8" t="81240" r="15300" b="2869"/>
          <a:stretch/>
        </p:blipFill>
        <p:spPr>
          <a:xfrm>
            <a:off x="7069384" y="3561345"/>
            <a:ext cx="419387" cy="405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90025-BDE4-C845-8CC7-B779021D4E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11592" r="24914" b="19214"/>
          <a:stretch/>
        </p:blipFill>
        <p:spPr>
          <a:xfrm>
            <a:off x="11401115" y="4577198"/>
            <a:ext cx="419387" cy="447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6B5237-E460-8C4E-9A1A-811875EFE0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11592" r="24914" b="19214"/>
          <a:stretch/>
        </p:blipFill>
        <p:spPr>
          <a:xfrm>
            <a:off x="761713" y="1399258"/>
            <a:ext cx="419387" cy="4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Understanding your utility bill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EBD4C-5FFD-924D-959B-B05F7E7592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Tiered rate </a:t>
            </a:r>
          </a:p>
          <a:p>
            <a:pPr>
              <a:lnSpc>
                <a:spcPct val="200000"/>
              </a:lnSpc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4570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MAH">
      <a:dk1>
        <a:srgbClr val="000000"/>
      </a:dk1>
      <a:lt1>
        <a:srgbClr val="FFFFFF"/>
      </a:lt1>
      <a:dk2>
        <a:srgbClr val="003466"/>
      </a:dk2>
      <a:lt2>
        <a:srgbClr val="E0EDF6"/>
      </a:lt2>
      <a:accent1>
        <a:srgbClr val="006599"/>
      </a:accent1>
      <a:accent2>
        <a:srgbClr val="FBAD23"/>
      </a:accent2>
      <a:accent3>
        <a:srgbClr val="EEF3F7"/>
      </a:accent3>
      <a:accent4>
        <a:srgbClr val="A6C6DF"/>
      </a:accent4>
      <a:accent5>
        <a:srgbClr val="006599"/>
      </a:accent5>
      <a:accent6>
        <a:srgbClr val="FBAD23"/>
      </a:accent6>
      <a:hlink>
        <a:srgbClr val="006599"/>
      </a:hlink>
      <a:folHlink>
        <a:srgbClr val="00346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251</Words>
  <Application>Microsoft Macintosh PowerPoint</Application>
  <PresentationFormat>Widescreen</PresentationFormat>
  <Paragraphs>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Noto Sans Symbols</vt:lpstr>
      <vt:lpstr>Wingdings</vt:lpstr>
      <vt:lpstr>Office Theme</vt:lpstr>
      <vt:lpstr>PowerPoint Presentation</vt:lpstr>
      <vt:lpstr>Presenters</vt:lpstr>
      <vt:lpstr>Workshop agenda</vt:lpstr>
      <vt:lpstr>Virtual net energy metering  (VNEM)</vt:lpstr>
      <vt:lpstr>VNEM</vt:lpstr>
      <vt:lpstr>VNEM</vt:lpstr>
      <vt:lpstr>VNEM</vt:lpstr>
      <vt:lpstr>VNEM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Tenant hotline: 800-843-9728 Comments: calsomah.org/contact-us</vt:lpstr>
      <vt:lpstr>Thank you for joining.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Kleinheider</dc:creator>
  <cp:lastModifiedBy>Microsoft Office User</cp:lastModifiedBy>
  <cp:revision>136</cp:revision>
  <dcterms:created xsi:type="dcterms:W3CDTF">2018-08-15T21:43:57Z</dcterms:created>
  <dcterms:modified xsi:type="dcterms:W3CDTF">2019-04-18T23:56:17Z</dcterms:modified>
</cp:coreProperties>
</file>