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3" r:id="rId4"/>
    <p:sldId id="277" r:id="rId5"/>
    <p:sldId id="331" r:id="rId6"/>
    <p:sldId id="332" r:id="rId7"/>
    <p:sldId id="333" r:id="rId8"/>
    <p:sldId id="339" r:id="rId9"/>
    <p:sldId id="278" r:id="rId10"/>
    <p:sldId id="334" r:id="rId11"/>
    <p:sldId id="335" r:id="rId12"/>
    <p:sldId id="336" r:id="rId13"/>
    <p:sldId id="337" r:id="rId14"/>
    <p:sldId id="338" r:id="rId15"/>
    <p:sldId id="324" r:id="rId16"/>
    <p:sldId id="340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0AA"/>
    <a:srgbClr val="C5CFD4"/>
    <a:srgbClr val="02669A"/>
    <a:srgbClr val="FBA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2320"/>
  </p:normalViewPr>
  <p:slideViewPr>
    <p:cSldViewPr snapToGrid="0">
      <p:cViewPr varScale="1">
        <p:scale>
          <a:sx n="73" d="100"/>
          <a:sy n="73" d="100"/>
        </p:scale>
        <p:origin x="224" y="600"/>
      </p:cViewPr>
      <p:guideLst>
        <p:guide orient="horz" pos="2160"/>
        <p:guide pos="3840"/>
      </p:guideLst>
    </p:cSldViewPr>
  </p:slideViewPr>
  <p:notesTextViewPr>
    <p:cViewPr>
      <p:scale>
        <a:sx n="90" d="100"/>
        <a:sy n="9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48CD52-3C95-4433-85F2-E89F0553CF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7378A-BC98-444F-996D-E467E29A75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97FC1-1DD2-4D70-9A66-7563334EBC3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78B25-05F7-4497-BC85-6605ED852D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6A6EB-0548-4BF4-A508-67E19CCA7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AEE58-880C-47DE-B4C6-8ED646CB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329F-0CCF-4ED1-9920-186204F0CDD7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6D63-4353-4FAE-96D4-AEF9365D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A6D63-4353-4FAE-96D4-AEF9365D1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428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23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充分利用自然光。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打开百叶窗或窗帘，使房间变得明亮且暖和。 </a:t>
            </a: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将所有灯泡更换成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耐用的发光二极管 (LED) 灯泡。 </a:t>
            </a: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缩短淋浴时间。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可在洗澡时播放一首三分钟的歌曲来帮助计时。 </a:t>
            </a: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洗碗机装满后再运行。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使用冷水干循环或在最后冲洗后关闭洗碗机，让餐具自然风干。 </a:t>
            </a:r>
          </a:p>
          <a:p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将冰箱温度设置在 36°F 和 40°F 之间，冰柜温度设为 5°F。 </a:t>
            </a: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即使只离开房间几分钟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，也要随手关灯。 </a:t>
            </a:r>
          </a:p>
          <a:p>
            <a:r>
              <a:rPr lang="zh-CN" sz="1200" b="1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拔掉电器的电源。</a:t>
            </a:r>
            <a:r>
              <a:rPr lang="zh-CN" sz="12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电源板可一次性关掉所有电器的电源。 </a:t>
            </a: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044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295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8192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zh-CN" sz="1800" b="0" i="0" u="sng" strike="noStrike" cap="none" baseline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SimSun"/>
            </a:endParaRPr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68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zh-CN" sz="1800" b="0" i="0" u="sng" strike="noStrike" cap="none" baseline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SimSun"/>
            </a:endParaRPr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92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03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A6D63-4353-4FAE-96D4-AEF9365D1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6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446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53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678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093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43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57D49E-BAB4-4BB8-B217-D49043F6BE80}"/>
              </a:ext>
            </a:extLst>
          </p:cNvPr>
          <p:cNvSpPr/>
          <p:nvPr userDrawn="1"/>
        </p:nvSpPr>
        <p:spPr>
          <a:xfrm>
            <a:off x="9269260" y="-63260"/>
            <a:ext cx="6618440" cy="3829960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>
              <a:alpha val="2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12730-E556-4FD0-AD1F-2DCD790C03F5}"/>
              </a:ext>
            </a:extLst>
          </p:cNvPr>
          <p:cNvSpPr/>
          <p:nvPr userDrawn="1"/>
        </p:nvSpPr>
        <p:spPr>
          <a:xfrm>
            <a:off x="0" y="6714849"/>
            <a:ext cx="12192000" cy="143151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EE0540-0298-4F81-BC2D-612828F566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9"/>
          <a:stretch>
            <a:fillRect/>
          </a:stretch>
        </p:blipFill>
        <p:spPr>
          <a:xfrm>
            <a:off x="0" y="3423009"/>
            <a:ext cx="12192000" cy="329184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5B7CEC-C415-4C99-8F22-3C5028612A6B}"/>
              </a:ext>
            </a:extLst>
          </p:cNvPr>
          <p:cNvSpPr/>
          <p:nvPr userDrawn="1"/>
        </p:nvSpPr>
        <p:spPr>
          <a:xfrm>
            <a:off x="10315575" y="0"/>
            <a:ext cx="1876425" cy="1085850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F57CE9-1C66-4328-B305-C5C6F2FD56C6}"/>
              </a:ext>
            </a:extLst>
          </p:cNvPr>
          <p:cNvSpPr/>
          <p:nvPr userDrawn="1"/>
        </p:nvSpPr>
        <p:spPr>
          <a:xfrm rot="10800000">
            <a:off x="0" y="2606135"/>
            <a:ext cx="1058400" cy="673723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C5CF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B0AC8-EC56-4D76-9B9A-1E0A93560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5" y="579168"/>
            <a:ext cx="4059914" cy="13919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F188E3-E23E-4742-9155-FBC2FA7B7622}"/>
              </a:ext>
            </a:extLst>
          </p:cNvPr>
          <p:cNvSpPr/>
          <p:nvPr userDrawn="1"/>
        </p:nvSpPr>
        <p:spPr>
          <a:xfrm>
            <a:off x="0" y="3274009"/>
            <a:ext cx="12192000" cy="144168"/>
          </a:xfrm>
          <a:prstGeom prst="rect">
            <a:avLst/>
          </a:prstGeom>
          <a:solidFill>
            <a:srgbClr val="C5CFD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08A8C-A910-41A1-834D-11EA909657FF}"/>
              </a:ext>
            </a:extLst>
          </p:cNvPr>
          <p:cNvSpPr txBox="1"/>
          <p:nvPr userDrawn="1"/>
        </p:nvSpPr>
        <p:spPr>
          <a:xfrm>
            <a:off x="1716545" y="1386195"/>
            <a:ext cx="5301637" cy="65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多户型经济适用房的太阳能</a:t>
            </a:r>
          </a:p>
        </p:txBody>
      </p:sp>
    </p:spTree>
    <p:extLst>
      <p:ext uri="{BB962C8B-B14F-4D97-AF65-F5344CB8AC3E}">
        <p14:creationId xmlns:p14="http://schemas.microsoft.com/office/powerpoint/2010/main" val="31812879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Century Gothic" panose="020F0302020204030204"/>
              <a:buNone/>
              <a:defRPr sz="36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4D7EA4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288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5pPr>
            <a:lvl6pPr marR="0" lvl="5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6pPr>
            <a:lvl7pPr marR="0" lvl="6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7pPr>
            <a:lvl8pPr marR="0" lvl="7" algn="ctr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8pPr>
            <a:lvl9pPr marR="0" lvl="8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Century Gothic" panose="020F0302020204030204"/>
                <a:ea typeface="Century Gothic"/>
                <a:cs typeface="Century Gothic"/>
                <a:sym typeface="Century Gothic" panose="020F0302020204030204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6534" y="745255"/>
            <a:ext cx="1647989" cy="579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1025" y="3086100"/>
            <a:ext cx="10993438" cy="3230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92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8357B9-03BB-4DB6-B118-38DF06C8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087"/>
            <a:ext cx="8248650" cy="1325563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endParaRPr lang="en-US">
              <a:solidFill>
                <a:srgbClr val="8CA0AA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6196AD-0A06-4032-857E-3E9FE02E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>
              <a:solidFill>
                <a:srgbClr val="8CA0A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469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5326-B9BD-4832-B235-E0744E1F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484D2-63BA-493D-A3D9-BBCA772BD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21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345E-E4F9-4E17-9DF8-3E3C13A7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2669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C4AD-B31E-4F96-84E7-094EA92B1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108F9-7B11-4217-94B2-05876BDF6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663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10BB-D5AE-4087-913F-8444AE1B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58997-323A-4BCA-98F5-5ACCAB00B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8CA0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A3C97-B7AF-4DA4-93EA-D06909E60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F92FE-27BE-4E9A-B93F-8821F3EF6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8CA0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FC873-CE8B-446B-BF88-EBFDCB6FF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06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5375-D861-4CDB-90B3-0A42062C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589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489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920B-6763-4F8A-B46B-1F2052EB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8F69-9F38-458E-B30F-EEA32EA8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B68B9-09FA-4D6C-B3C8-9A1E90D4B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7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6958-D4FA-4643-81C6-38C69571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2669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5D5D0-F701-4DA5-9A5B-8210FAD45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23424-5CF7-4F81-9C82-D28BE805E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352A6-CFE0-4B80-867C-BB95150E98FF}"/>
              </a:ext>
            </a:extLst>
          </p:cNvPr>
          <p:cNvSpPr/>
          <p:nvPr userDrawn="1"/>
        </p:nvSpPr>
        <p:spPr>
          <a:xfrm>
            <a:off x="0" y="6742793"/>
            <a:ext cx="12192000" cy="123825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85115FB-67BF-4915-A32B-4E2437D8F611}"/>
              </a:ext>
            </a:extLst>
          </p:cNvPr>
          <p:cNvSpPr/>
          <p:nvPr userDrawn="1"/>
        </p:nvSpPr>
        <p:spPr>
          <a:xfrm rot="10800000">
            <a:off x="0" y="6153641"/>
            <a:ext cx="1058400" cy="612475"/>
          </a:xfrm>
          <a:custGeom>
            <a:avLst/>
            <a:gdLst>
              <a:gd name="connsiteX0" fmla="*/ 1877663 w 1876425"/>
              <a:gd name="connsiteY0" fmla="*/ 7144 h 1085850"/>
              <a:gd name="connsiteX1" fmla="*/ 7144 w 1876425"/>
              <a:gd name="connsiteY1" fmla="*/ 7144 h 1085850"/>
              <a:gd name="connsiteX2" fmla="*/ 1877663 w 1876425"/>
              <a:gd name="connsiteY2" fmla="*/ 1087088 h 1085850"/>
              <a:gd name="connsiteX3" fmla="*/ 1877663 w 1876425"/>
              <a:gd name="connsiteY3" fmla="*/ 7144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085850">
                <a:moveTo>
                  <a:pt x="1877663" y="7144"/>
                </a:moveTo>
                <a:lnTo>
                  <a:pt x="7144" y="7144"/>
                </a:lnTo>
                <a:lnTo>
                  <a:pt x="1877663" y="1087088"/>
                </a:lnTo>
                <a:lnTo>
                  <a:pt x="1877663" y="7144"/>
                </a:lnTo>
                <a:close/>
              </a:path>
            </a:pathLst>
          </a:custGeom>
          <a:solidFill>
            <a:srgbClr val="FBAD1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4B7783-A471-465C-AE3A-7CAB922E4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63" y="365125"/>
            <a:ext cx="1901337" cy="651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7BC97-0155-4A3D-A17F-F0732C9C0615}"/>
              </a:ext>
            </a:extLst>
          </p:cNvPr>
          <p:cNvSpPr txBox="1"/>
          <p:nvPr userDrawn="1"/>
        </p:nvSpPr>
        <p:spPr>
          <a:xfrm>
            <a:off x="85725" y="6311900"/>
            <a:ext cx="208597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500"/>
              </a:lnSpc>
            </a:pPr>
            <a:fld id="{4B0BDF67-7D12-4867-BD55-ED7869CA72D7}" type="slidenum">
              <a:rPr lang="en-US" sz="1600" smtClean="0">
                <a:solidFill>
                  <a:schemeClr val="bg1"/>
                </a:solidFill>
                <a:latin typeface="+mj-lt"/>
              </a:rPr>
              <a:pPr algn="l">
                <a:lnSpc>
                  <a:spcPts val="3500"/>
                </a:lnSpc>
              </a:pPr>
              <a:t>‹#›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D33A38-6208-42F0-A5A6-4BE952E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126" y="6356350"/>
            <a:ext cx="10203324" cy="365125"/>
          </a:xfrm>
        </p:spPr>
        <p:txBody>
          <a:bodyPr/>
          <a:lstStyle>
            <a:lvl1pPr algn="l">
              <a:defRPr b="1" cap="all" baseline="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08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D1B-117B-44D2-9ABA-2A8106C0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4314-BF8F-4997-977A-997377C3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46E77-D3BC-45C2-BFC4-5BE90F248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A0AA"/>
                </a:solidFill>
              </a:defRPr>
            </a:lvl1pPr>
          </a:lstStyle>
          <a:p>
            <a:fld id="{ED2A011F-DD82-43CE-917E-580F221161C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B138-15E6-4391-829F-B9562A2A1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A0AA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6F414-EEBA-4812-A76D-F8FEEE798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A0AA"/>
                </a:solidFill>
              </a:defRPr>
            </a:lvl1pPr>
          </a:lstStyle>
          <a:p>
            <a:fld id="{79896031-7138-4F37-939B-ADECB25BB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A0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A300C45-590F-47DE-BDA9-0E62A95A5E35}"/>
              </a:ext>
            </a:extLst>
          </p:cNvPr>
          <p:cNvSpPr txBox="1"/>
          <p:nvPr/>
        </p:nvSpPr>
        <p:spPr>
          <a:xfrm>
            <a:off x="1689788" y="2289771"/>
            <a:ext cx="6988808" cy="65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CN" sz="36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会发生什么变化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11652-54C5-4831-9550-3B90014C13E6}"/>
              </a:ext>
            </a:extLst>
          </p:cNvPr>
          <p:cNvSpPr txBox="1"/>
          <p:nvPr/>
        </p:nvSpPr>
        <p:spPr>
          <a:xfrm>
            <a:off x="7278613" y="2244201"/>
            <a:ext cx="4353073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20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Jane Smith</a:t>
            </a:r>
            <a:br>
              <a:rPr sz="2000"/>
            </a:b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 职衔或组织</a:t>
            </a:r>
          </a:p>
        </p:txBody>
      </p:sp>
    </p:spTree>
    <p:extLst>
      <p:ext uri="{BB962C8B-B14F-4D97-AF65-F5344CB8AC3E}">
        <p14:creationId xmlns:p14="http://schemas.microsoft.com/office/powerpoint/2010/main" val="22276876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标准电价结构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EBD4C-5FFD-924D-959B-B05F7E759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760906"/>
            <a:ext cx="6126480" cy="2835222"/>
          </a:xfrm>
        </p:spPr>
        <p:txBody>
          <a:bodyPr>
            <a:noAutofit/>
          </a:bodyPr>
          <a:lstStyle/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您的电费按不同的梯级或层级计算。</a:t>
            </a:r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每个梯级都有特定数量单位的电量。</a:t>
            </a:r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4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随着您使用的梯级升高，您会支付更多的电费。</a:t>
            </a:r>
          </a:p>
          <a:p>
            <a:pPr marL="0" indent="0">
              <a:buClr>
                <a:srgbClr val="FBAD18"/>
              </a:buClr>
              <a:buSzPct val="61000"/>
              <a:buNone/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5" y="2334142"/>
            <a:ext cx="5324159" cy="30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115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使用时段 (TOU) 电价结构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BE00E04-4F55-C54A-A479-AEC0C2406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760906"/>
            <a:ext cx="5657088" cy="2835222"/>
          </a:xfrm>
        </p:spPr>
        <p:txBody>
          <a:bodyPr>
            <a:normAutofit lnSpcReduction="10000"/>
          </a:bodyPr>
          <a:lstStyle/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800" b="0" i="0" u="none" strike="noStrike" cap="none" baseline="0" dirty="0">
                <a:solidFill>
                  <a:srgbClr val="595959"/>
                </a:solidFill>
                <a:effectLst/>
                <a:uFillTx/>
                <a:ea typeface="SimSun"/>
              </a:rPr>
              <a:t>使用时段针对一天的不同时段实行不同的电价</a:t>
            </a:r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800" b="0" i="0" u="none" strike="noStrike" cap="none" baseline="0" dirty="0">
                <a:solidFill>
                  <a:srgbClr val="595959"/>
                </a:solidFill>
                <a:effectLst/>
                <a:uFillTx/>
                <a:ea typeface="SimSun"/>
              </a:rPr>
              <a:t>TOU 电价有高峰和低谷时段。</a:t>
            </a:r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BAD18"/>
              </a:buClr>
              <a:buSzPct val="61000"/>
              <a:buFont typeface="Wingdings" panose="05000000000000000000" pitchFamily="2" charset="2"/>
              <a:buChar char="§"/>
            </a:pPr>
            <a:r>
              <a:rPr lang="zh-CN" sz="2800" b="0" i="0" u="none" strike="noStrike" cap="none" baseline="0" dirty="0">
                <a:solidFill>
                  <a:srgbClr val="595959"/>
                </a:solidFill>
                <a:effectLst/>
                <a:uFillTx/>
                <a:ea typeface="SimSun"/>
              </a:rPr>
              <a:t>高峰时段的电价更高。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305911-F16F-944C-AD51-72C45C434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10" y="2410894"/>
            <a:ext cx="6019490" cy="30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节能技巧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BE00E04-4F55-C54A-A479-AEC0C2406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030" y="2262554"/>
            <a:ext cx="9285631" cy="3702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夏季保持凉爽。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将恒温器设置为 78°F 或更高的温度。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冬季保暖。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将恒温器设置为 68°F 或更低的温度，并穿上一件舒适的毛衣。为了保暖，晚上可拉上窗帘或百叶窗。 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充分利用自然光。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打开百叶窗或窗帘，使房间变得明亮且暖和。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899861D-DD84-124E-AA56-E4676A457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93" y="2184682"/>
            <a:ext cx="901700" cy="9017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F6EE5D7-C47F-134F-8048-4DCD11E12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193" y="3538374"/>
            <a:ext cx="901700" cy="9017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8ABFCA-46AA-3F4C-9890-F91A29D0B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193" y="5068787"/>
            <a:ext cx="901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05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节能技巧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BE00E04-4F55-C54A-A479-AEC0C2406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029" y="2142309"/>
            <a:ext cx="9120851" cy="4206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将所有灯泡更换成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耐用</a:t>
            </a:r>
            <a:r>
              <a:rPr lang="zh-CN" b="0" i="0" u="none" strike="noStrike" cap="none" baseline="0" dirty="0">
                <a:effectLst/>
                <a:uFillTx/>
              </a:rPr>
              <a:t>的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发光二极管(LED)灯泡。 </a:t>
            </a:r>
            <a:endParaRPr lang="en-US" altLang="zh-CN" sz="2800" b="0" i="0" u="none" strike="noStrike" cap="none" baseline="0" dirty="0">
              <a:solidFill>
                <a:srgbClr val="000000"/>
              </a:solidFill>
              <a:effectLst/>
              <a:uFillTx/>
              <a:ea typeface="SimSun"/>
            </a:endParaRPr>
          </a:p>
          <a:p>
            <a:pPr marL="0" indent="0">
              <a:buNone/>
            </a:pPr>
            <a:endParaRPr lang="zh-CN" sz="2800" b="0" i="0" u="none" strike="noStrike" cap="none" baseline="0" dirty="0">
              <a:solidFill>
                <a:srgbClr val="000000"/>
              </a:solidFill>
              <a:effectLst/>
              <a:uFillTx/>
              <a:ea typeface="SimSun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缩短淋浴时间。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可在洗澡时播放一首三分钟的歌曲来帮助计时。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将冰箱的温度调高。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将冰箱温度设置在 36°F 和 40°F 之间，冰柜温度设为 5°F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1A739-5A91-D847-A401-EA6275087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435" y="2256710"/>
            <a:ext cx="901700" cy="9017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DA7ED3-970B-154B-9132-B3257FF87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435" y="3667476"/>
            <a:ext cx="901700" cy="9017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19E6E04-2F83-8A42-9200-B44C6F81F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435" y="5078228"/>
            <a:ext cx="901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72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节能技巧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BDC0EE-80DD-644F-81B9-7F8F997BB6BF}"/>
              </a:ext>
            </a:extLst>
          </p:cNvPr>
          <p:cNvSpPr txBox="1"/>
          <p:nvPr/>
        </p:nvSpPr>
        <p:spPr>
          <a:xfrm>
            <a:off x="3163824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E1DBECD-77E8-2E44-ACDF-B894048F6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028" y="2605697"/>
            <a:ext cx="9144002" cy="4206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洗碗机装满后再运行。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使用冷水干循环或在最后冲洗后关闭洗碗机，让餐具自然风干 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即使只离开房间几分钟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，也要随手关灯。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sz="2800" b="1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拔掉电器的电源。</a:t>
            </a:r>
            <a:r>
              <a:rPr lang="zh-CN" sz="2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电源板可一次性关掉所有电器的电源。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2D758D5-FC50-124F-B683-E2B955AD3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882" y="2382969"/>
            <a:ext cx="901700" cy="9017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520ADAC-D070-AC4F-B6AD-1D0587C38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882" y="3949648"/>
            <a:ext cx="901700" cy="9017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2ACEC25-B9D5-3945-9B48-A983ABD62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605" y="5329944"/>
            <a:ext cx="901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5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838200" y="1892968"/>
            <a:ext cx="10515600" cy="99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br>
              <a:rPr lang="en-US" altLang="zh-CN" dirty="0">
                <a:solidFill>
                  <a:srgbClr val="8CA0AA"/>
                </a:solidFill>
              </a:rPr>
            </a:br>
            <a:r>
              <a:rPr lang="zh-CN" altLang="en-US" dirty="0">
                <a:solidFill>
                  <a:srgbClr val="8CA0AA"/>
                </a:solidFill>
                <a:ea typeface="SimSun"/>
              </a:rPr>
              <a:t>是否有问题</a:t>
            </a:r>
            <a:r>
              <a:rPr lang="en-US" altLang="zh-CN" dirty="0">
                <a:solidFill>
                  <a:srgbClr val="8CA0AA"/>
                </a:solidFill>
                <a:ea typeface="SimSun"/>
              </a:rPr>
              <a:t>?</a:t>
            </a:r>
            <a:endParaRPr sz="4800" dirty="0">
              <a:solidFill>
                <a:srgbClr val="8CA0AA"/>
              </a:solidFill>
            </a:endParaRPr>
          </a:p>
        </p:txBody>
      </p:sp>
      <p:sp>
        <p:nvSpPr>
          <p:cNvPr id="9" name="Shape 457">
            <a:extLst>
              <a:ext uri="{FF2B5EF4-FFF2-40B4-BE49-F238E27FC236}">
                <a16:creationId xmlns:a16="http://schemas.microsoft.com/office/drawing/2014/main" id="{16CD4AAC-0EA4-DA4F-B09D-94560CA130E4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6999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br>
              <a:rPr lang="ja-JP" altLang="en-US">
                <a:solidFill>
                  <a:srgbClr val="8CA0AA"/>
                </a:solidFill>
              </a:rPr>
            </a:br>
            <a:br>
              <a:rPr lang="ja-JP" altLang="en-US"/>
            </a:br>
            <a:r>
              <a:rPr lang="ja-JP" altLang="en-US" sz="3600"/>
              <a:t>租户热线</a:t>
            </a:r>
            <a:r>
              <a:rPr lang="en-US" altLang="ja-JP" sz="3600" dirty="0"/>
              <a:t>: 800-843-9728</a:t>
            </a:r>
            <a:br>
              <a:rPr lang="en-US" altLang="ja-JP" sz="3600" dirty="0"/>
            </a:br>
            <a:r>
              <a:rPr lang="en-US" sz="3600" dirty="0" err="1"/>
              <a:t>calsomah.org</a:t>
            </a:r>
            <a:r>
              <a:rPr lang="en-US" sz="3600" dirty="0"/>
              <a:t>/contact-us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72666-7B83-8644-9017-D79C30700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9" b="17949"/>
          <a:stretch/>
        </p:blipFill>
        <p:spPr>
          <a:xfrm>
            <a:off x="2659184" y="4722569"/>
            <a:ext cx="662299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F6C0E-DB2B-D74F-9776-DFA721306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524" y="4101029"/>
            <a:ext cx="551919" cy="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213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0" y="2766060"/>
            <a:ext cx="12192000" cy="132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zh-CN" sz="6000" b="1" i="0" u="none" strike="noStrike" cap="none" baseline="0" dirty="0">
                <a:solidFill>
                  <a:srgbClr val="02669A"/>
                </a:solidFill>
                <a:effectLst/>
                <a:uFillTx/>
                <a:ea typeface="SimSun"/>
              </a:rPr>
              <a:t>感谢您的参与。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4446609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讲演人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095157" y="2921133"/>
            <a:ext cx="28812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r>
              <a:rPr lang="zh-CN" sz="20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Jane Doe</a:t>
            </a: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56"/>
              <a:buFont typeface="Noto Sans Symbols"/>
              <a:buNone/>
            </a:pP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职衔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2326520" y="2921133"/>
            <a:ext cx="28890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Century Gothic" panose="020F0302020204030204"/>
              <a:ea typeface="Century Gothic"/>
              <a:cs typeface="Century Gothic"/>
              <a:sym typeface="Century Gothic" panose="020F0302020204030204"/>
            </a:endParaRPr>
          </a:p>
          <a:p>
            <a:pPr marL="0" marR="0" lvl="0" indent="0" algn="l" rtl="0">
              <a:spcBef>
                <a:spcPts val="960"/>
              </a:spcBef>
              <a:spcAft>
                <a:spcPct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r>
              <a:rPr lang="zh-CN" sz="2000" b="0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John Doe</a:t>
            </a:r>
            <a:br>
              <a:rPr sz="1800"/>
            </a:br>
            <a:r>
              <a:rPr lang="zh-CN" sz="1600" b="1" i="0" u="none" strike="noStrike" cap="none" baseline="0">
                <a:solidFill>
                  <a:srgbClr val="8CA0AA"/>
                </a:solidFill>
                <a:effectLst/>
                <a:uFillTx/>
                <a:ea typeface="SimSun"/>
              </a:rPr>
              <a:t>职衔</a:t>
            </a:r>
          </a:p>
          <a:p>
            <a:pPr marL="306000" marR="0" lvl="0" indent="-200844" algn="l" rtl="0">
              <a:spcBef>
                <a:spcPts val="960"/>
              </a:spcBef>
              <a:spcAft>
                <a:spcPct val="0"/>
              </a:spcAft>
              <a:buClr>
                <a:schemeClr val="dk2"/>
              </a:buClr>
              <a:buSzPts val="1656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Century Gothic" panose="020F0302020204030204"/>
              <a:ea typeface="Century Gothic"/>
              <a:cs typeface="Century Gothic"/>
              <a:sym typeface="Century Gothic" panose="020F03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00767-2274-954B-9F19-5D7F13CAD738}"/>
              </a:ext>
            </a:extLst>
          </p:cNvPr>
          <p:cNvSpPr/>
          <p:nvPr/>
        </p:nvSpPr>
        <p:spPr>
          <a:xfrm>
            <a:off x="581193" y="2772483"/>
            <a:ext cx="1609557" cy="1834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542717-79CD-324E-BAB1-648240E77730}"/>
              </a:ext>
            </a:extLst>
          </p:cNvPr>
          <p:cNvSpPr/>
          <p:nvPr/>
        </p:nvSpPr>
        <p:spPr>
          <a:xfrm>
            <a:off x="6218143" y="2772483"/>
            <a:ext cx="1609557" cy="1834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97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研讨会议程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580" y="2111418"/>
            <a:ext cx="7179276" cy="2635164"/>
          </a:xfrm>
        </p:spPr>
        <p:txBody>
          <a:bodyPr>
            <a:noAutofit/>
          </a:bodyPr>
          <a:lstStyle/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tx1">
                  <a:lumMod val="65000"/>
                  <a:lumOff val="35000"/>
                </a:schemeClr>
              </a:buClr>
              <a:buSzPts val="1656"/>
              <a:buFont typeface="+mj-lt"/>
              <a:buAutoNum type="arabicPeriod"/>
            </a:pPr>
            <a:r>
              <a:rPr lang="zh-CN" sz="2400" b="1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VNEM 与电费账单</a:t>
            </a:r>
          </a:p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tx1">
                  <a:lumMod val="65000"/>
                  <a:lumOff val="35000"/>
                </a:schemeClr>
              </a:buClr>
              <a:buSzPts val="1656"/>
              <a:buFont typeface="+mj-lt"/>
              <a:buAutoNum type="arabicPeriod"/>
            </a:pPr>
            <a:r>
              <a:rPr lang="zh-CN" sz="2400" b="1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节能技巧</a:t>
            </a:r>
          </a:p>
          <a:p>
            <a:pPr marL="580644" lvl="0" indent="-457200">
              <a:lnSpc>
                <a:spcPct val="150000"/>
              </a:lnSpc>
              <a:spcBef>
                <a:spcPts val="360"/>
              </a:spcBef>
              <a:buClr>
                <a:schemeClr val="tx1">
                  <a:lumMod val="65000"/>
                  <a:lumOff val="35000"/>
                </a:schemeClr>
              </a:buClr>
              <a:buSzPts val="1656"/>
              <a:buFont typeface="+mj-lt"/>
              <a:buAutoNum type="arabicPeriod"/>
            </a:pPr>
            <a:r>
              <a:rPr lang="zh-CN" sz="2400" b="1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问答</a:t>
            </a:r>
          </a:p>
        </p:txBody>
      </p:sp>
      <p:pic>
        <p:nvPicPr>
          <p:cNvPr id="7" name="Shape 118"/>
          <p:cNvPicPr preferRelativeResize="0"/>
          <p:nvPr/>
        </p:nvPicPr>
        <p:blipFill>
          <a:blip r:embed="rId3">
            <a:alphaModFix/>
          </a:blip>
          <a:srcRect l="20234" r="6910"/>
          <a:stretch>
            <a:fillRect/>
          </a:stretch>
        </p:blipFill>
        <p:spPr>
          <a:xfrm>
            <a:off x="7004236" y="1450969"/>
            <a:ext cx="4707910" cy="3634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4165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3">
            <a:extLst>
              <a:ext uri="{FF2B5EF4-FFF2-40B4-BE49-F238E27FC236}">
                <a16:creationId xmlns:a16="http://schemas.microsoft.com/office/drawing/2014/main" id="{EC24E7FF-5E73-7E4F-B273-7F67D4060B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3" y="215307"/>
            <a:ext cx="11029616" cy="15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虚拟净能量计量 </a:t>
            </a:r>
            <a:br>
              <a:rPr sz="4400"/>
            </a:b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(VNEM)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59FB76-E77D-E744-B912-823226B20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99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VNEM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0B1E6A-02DB-BD43-BDFD-8BBE7400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b="75891"/>
          <a:stretch>
            <a:fillRect/>
          </a:stretch>
        </p:blipFill>
        <p:spPr>
          <a:xfrm>
            <a:off x="736601" y="1306941"/>
            <a:ext cx="539864" cy="6154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6939B5-04A7-564C-9358-A593287A3CE7}"/>
              </a:ext>
            </a:extLst>
          </p:cNvPr>
          <p:cNvSpPr/>
          <p:nvPr/>
        </p:nvSpPr>
        <p:spPr>
          <a:xfrm>
            <a:off x="1181100" y="1399258"/>
            <a:ext cx="10230265" cy="64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8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住宅太阳能电池板的发电量 </a:t>
            </a:r>
          </a:p>
          <a:p>
            <a:r>
              <a:rPr lang="en-US"/>
              <a:t>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EFFB8-402E-EB4D-B20A-C35F3BAFB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66B2E-7E68-2D41-8D16-9B205AECF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>
            <a:fillRect/>
          </a:stretch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99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8EB252-BEC9-5C46-865B-A3039D182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VNEM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76FF3-2A45-884D-B093-E0C8973A4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>
            <a:fillRect/>
          </a:stretch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B634F-F0C8-794A-A1D1-9911950E6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9842" r="21005" b="8260"/>
          <a:stretch>
            <a:fillRect/>
          </a:stretch>
        </p:blipFill>
        <p:spPr>
          <a:xfrm>
            <a:off x="3300089" y="3561346"/>
            <a:ext cx="419387" cy="405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1AE935-CCE4-504F-AEDD-CFC85300E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t="20099" b="55792"/>
          <a:stretch>
            <a:fillRect/>
          </a:stretch>
        </p:blipFill>
        <p:spPr>
          <a:xfrm>
            <a:off x="736601" y="1306941"/>
            <a:ext cx="539864" cy="6154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7F5A44-81B1-1D48-A102-67D6DC4A0CE0}"/>
              </a:ext>
            </a:extLst>
          </p:cNvPr>
          <p:cNvSpPr/>
          <p:nvPr/>
        </p:nvSpPr>
        <p:spPr>
          <a:xfrm>
            <a:off x="1181100" y="1399258"/>
            <a:ext cx="10230265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8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发电量被输送至电网，并使用太阳能计来计算。</a:t>
            </a:r>
          </a:p>
          <a:p>
            <a:endParaRPr lang="en-US"/>
          </a:p>
          <a:p>
            <a:r>
              <a:rPr lang="zh-CN" sz="18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电网是指电力公司运营的网络，可为家庭、企业和其他用户供电。 </a:t>
            </a:r>
          </a:p>
        </p:txBody>
      </p:sp>
    </p:spTree>
    <p:extLst>
      <p:ext uri="{BB962C8B-B14F-4D97-AF65-F5344CB8AC3E}">
        <p14:creationId xmlns:p14="http://schemas.microsoft.com/office/powerpoint/2010/main" val="9720405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VNEM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46CE5-BEA2-EE47-BE5D-6536366E8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t="80144" r="12111" b="2384"/>
          <a:stretch>
            <a:fillRect/>
          </a:stretch>
        </p:blipFill>
        <p:spPr>
          <a:xfrm>
            <a:off x="736601" y="1399258"/>
            <a:ext cx="444499" cy="4460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DC7658-CA69-0A4F-AA82-D37A0CE5A4A4}"/>
              </a:ext>
            </a:extLst>
          </p:cNvPr>
          <p:cNvSpPr/>
          <p:nvPr/>
        </p:nvSpPr>
        <p:spPr>
          <a:xfrm>
            <a:off x="1181100" y="1399258"/>
            <a:ext cx="10230265" cy="3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800" b="0" i="0" u="none" strike="noStrike" cap="none" baseline="0">
                <a:solidFill>
                  <a:srgbClr val="000000"/>
                </a:solidFill>
                <a:effectLst/>
                <a:uFillTx/>
                <a:ea typeface="SimSun"/>
              </a:rPr>
              <a:t>您的家庭用电使用电表计量。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14074-57B3-6E46-9F46-D25FA6AE3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81886-22D4-3F49-BD84-F0CC3B84F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>
            <a:fillRect/>
          </a:stretch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8E1C85-6BBF-4B43-8706-D9734A90D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9842" r="21005" b="8260"/>
          <a:stretch>
            <a:fillRect/>
          </a:stretch>
        </p:blipFill>
        <p:spPr>
          <a:xfrm>
            <a:off x="3300089" y="3561346"/>
            <a:ext cx="419387" cy="405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8B129-4588-2240-9118-E2FBE47D9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8" t="81240" r="15300" b="2869"/>
          <a:stretch>
            <a:fillRect/>
          </a:stretch>
        </p:blipFill>
        <p:spPr>
          <a:xfrm>
            <a:off x="7069384" y="3561345"/>
            <a:ext cx="419387" cy="40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5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21530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VNEM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DC7658-CA69-0A4F-AA82-D37A0CE5A4A4}"/>
              </a:ext>
            </a:extLst>
          </p:cNvPr>
          <p:cNvSpPr/>
          <p:nvPr/>
        </p:nvSpPr>
        <p:spPr>
          <a:xfrm>
            <a:off x="1181100" y="1399258"/>
            <a:ext cx="10230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800" b="0" i="0" u="none" strike="noStrike" cap="none" baseline="0" dirty="0">
                <a:solidFill>
                  <a:srgbClr val="000000"/>
                </a:solidFill>
                <a:effectLst/>
                <a:uFillTx/>
                <a:ea typeface="SimSun"/>
              </a:rPr>
              <a:t>电力公司可增加分配给家庭的太阳能积分，从而降低每月费用。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14074-57B3-6E46-9F46-D25FA6AE3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5" y="2809263"/>
            <a:ext cx="11924270" cy="3359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81886-22D4-3F49-BD84-F0CC3B84F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b="13984"/>
          <a:stretch>
            <a:fillRect/>
          </a:stretch>
        </p:blipFill>
        <p:spPr>
          <a:xfrm>
            <a:off x="196737" y="4264963"/>
            <a:ext cx="539864" cy="447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8E1C85-6BBF-4B43-8706-D9734A90D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9842" r="21005" b="8260"/>
          <a:stretch>
            <a:fillRect/>
          </a:stretch>
        </p:blipFill>
        <p:spPr>
          <a:xfrm>
            <a:off x="3300089" y="3561346"/>
            <a:ext cx="419387" cy="405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8B129-4588-2240-9118-E2FBE47D9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8" t="81240" r="15300" b="2869"/>
          <a:stretch>
            <a:fillRect/>
          </a:stretch>
        </p:blipFill>
        <p:spPr>
          <a:xfrm>
            <a:off x="7069384" y="3561345"/>
            <a:ext cx="419387" cy="405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D90025-BDE4-C845-8CC7-B779021D4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11592" r="24914" b="19214"/>
          <a:stretch>
            <a:fillRect/>
          </a:stretch>
        </p:blipFill>
        <p:spPr>
          <a:xfrm>
            <a:off x="11401115" y="4577198"/>
            <a:ext cx="419387" cy="447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6B5237-E460-8C4E-9A1A-811875EFE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11592" r="24914" b="19214"/>
          <a:stretch>
            <a:fillRect/>
          </a:stretch>
        </p:blipFill>
        <p:spPr>
          <a:xfrm>
            <a:off x="761713" y="1399258"/>
            <a:ext cx="419387" cy="4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18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>
            <a:extLst>
              <a:ext uri="{FF2B5EF4-FFF2-40B4-BE49-F238E27FC236}">
                <a16:creationId xmlns:a16="http://schemas.microsoft.com/office/drawing/2014/main" id="{D0789FC6-C042-8840-8162-085DD1E9B6BE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669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lt1"/>
              </a:buClr>
              <a:buSzPts val="2800"/>
              <a:buFont typeface="Century Gothic" panose="020F0302020204030204"/>
              <a:buNone/>
            </a:pPr>
            <a:r>
              <a:rPr lang="zh-CN" sz="4400" b="1" i="0" u="none" strike="noStrike" cap="none" baseline="0">
                <a:solidFill>
                  <a:srgbClr val="02669A"/>
                </a:solidFill>
                <a:effectLst/>
                <a:uFillTx/>
                <a:ea typeface="SimSun"/>
              </a:rPr>
              <a:t>查看您的电费账单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EBD4C-5FFD-924D-959B-B05F7E7592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sz="3200" b="1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标准电价 </a:t>
            </a:r>
          </a:p>
          <a:p>
            <a:pPr>
              <a:lnSpc>
                <a:spcPct val="200000"/>
              </a:lnSpc>
            </a:pPr>
            <a:r>
              <a:rPr lang="zh-CN" sz="3200" b="1" i="0" u="none" strike="noStrike" cap="none" baseline="0">
                <a:solidFill>
                  <a:srgbClr val="595959"/>
                </a:solidFill>
                <a:effectLst/>
                <a:uFillTx/>
                <a:ea typeface="SimSun"/>
              </a:rPr>
              <a:t>使用时段</a:t>
            </a:r>
          </a:p>
        </p:txBody>
      </p:sp>
    </p:spTree>
    <p:extLst>
      <p:ext uri="{BB962C8B-B14F-4D97-AF65-F5344CB8AC3E}">
        <p14:creationId xmlns:p14="http://schemas.microsoft.com/office/powerpoint/2010/main" val="4045709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SOMAH">
      <a:dk1>
        <a:srgbClr val="000000"/>
      </a:dk1>
      <a:lt1>
        <a:srgbClr val="FFFFFF"/>
      </a:lt1>
      <a:dk2>
        <a:srgbClr val="003466"/>
      </a:dk2>
      <a:lt2>
        <a:srgbClr val="E0EDF6"/>
      </a:lt2>
      <a:accent1>
        <a:srgbClr val="006599"/>
      </a:accent1>
      <a:accent2>
        <a:srgbClr val="FBAD23"/>
      </a:accent2>
      <a:accent3>
        <a:srgbClr val="EEF3F7"/>
      </a:accent3>
      <a:accent4>
        <a:srgbClr val="A6C6DF"/>
      </a:accent4>
      <a:accent5>
        <a:srgbClr val="006599"/>
      </a:accent5>
      <a:accent6>
        <a:srgbClr val="FBAD23"/>
      </a:accent6>
      <a:hlink>
        <a:srgbClr val="006599"/>
      </a:hlink>
      <a:folHlink>
        <a:srgbClr val="003466"/>
      </a:folHlink>
    </a:clrScheme>
    <a:fontScheme name="Century Gothic">
      <a:maj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420</Words>
  <Application>Microsoft Macintosh PowerPoint</Application>
  <PresentationFormat>Widescreen</PresentationFormat>
  <Paragraphs>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Noto Sans Symbols</vt:lpstr>
      <vt:lpstr>Wingdings</vt:lpstr>
      <vt:lpstr>Office Theme</vt:lpstr>
      <vt:lpstr>PowerPoint Presentation</vt:lpstr>
      <vt:lpstr>讲演人</vt:lpstr>
      <vt:lpstr>研讨会议程</vt:lpstr>
      <vt:lpstr>虚拟净能量计量  (VNEM)</vt:lpstr>
      <vt:lpstr>VNEM</vt:lpstr>
      <vt:lpstr>VNEM</vt:lpstr>
      <vt:lpstr>VNEM</vt:lpstr>
      <vt:lpstr>VNEM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是否有问题?</vt:lpstr>
      <vt:lpstr>感谢您的参与。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Kleinheider</dc:creator>
  <cp:lastModifiedBy>Microsoft Office User</cp:lastModifiedBy>
  <cp:revision>109</cp:revision>
  <dcterms:created xsi:type="dcterms:W3CDTF">2018-08-15T21:43:57Z</dcterms:created>
  <dcterms:modified xsi:type="dcterms:W3CDTF">2019-03-13T00:40:56Z</dcterms:modified>
</cp:coreProperties>
</file>