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3" r:id="rId4"/>
    <p:sldId id="277" r:id="rId5"/>
    <p:sldId id="278" r:id="rId6"/>
    <p:sldId id="280" r:id="rId7"/>
    <p:sldId id="327" r:id="rId8"/>
    <p:sldId id="328" r:id="rId9"/>
    <p:sldId id="329" r:id="rId10"/>
    <p:sldId id="330" r:id="rId11"/>
    <p:sldId id="331" r:id="rId12"/>
    <p:sldId id="279" r:id="rId13"/>
    <p:sldId id="325" r:id="rId14"/>
    <p:sldId id="326" r:id="rId15"/>
    <p:sldId id="324" r:id="rId16"/>
    <p:sldId id="332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0AA"/>
    <a:srgbClr val="02669A"/>
    <a:srgbClr val="C5CFD4"/>
    <a:srgbClr val="FBA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8" autoAdjust="0"/>
    <p:restoredTop sz="68056"/>
  </p:normalViewPr>
  <p:slideViewPr>
    <p:cSldViewPr snapToGrid="0">
      <p:cViewPr varScale="1">
        <p:scale>
          <a:sx n="65" d="100"/>
          <a:sy n="65" d="100"/>
        </p:scale>
        <p:origin x="12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48CD52-3C95-4433-85F2-E89F0553CF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7378A-BC98-444F-996D-E467E29A7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97FC1-1DD2-4D70-9A66-7563334EBC3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78B25-05F7-4497-BC85-6605ED852D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6A6EB-0548-4BF4-A508-67E19CCA7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EE58-880C-47DE-B4C6-8ED646CB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329F-0CCF-4ED1-9920-186204F0CDD7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6D63-4353-4FAE-96D4-AEF9365D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03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zh-CN" sz="1800" b="0" i="0" u="none" strike="noStrike" cap="none" baseline="0" dirty="0">
              <a:solidFill>
                <a:srgbClr val="000000"/>
              </a:solidFill>
              <a:effectLst/>
              <a:uFillTx/>
              <a:ea typeface="SimSun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62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34897AC-DD1C-3B4E-ACA7-41D0F284C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zh-CN" sz="1800" b="0" i="0" u="sng" strike="noStrike" cap="none" baseline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SimSun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856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zh-CN" sz="1800" b="0" i="0" u="sng" strike="noStrike" cap="none" baseline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SimSun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67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34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701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192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13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526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331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sz="1200" b="0" i="0" u="none" strike="noStrike" cap="none" baseline="0" dirty="0">
              <a:solidFill>
                <a:srgbClr val="000000"/>
              </a:solidFill>
              <a:effectLst/>
              <a:uFillTx/>
              <a:ea typeface="SimSun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289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57D49E-BAB4-4BB8-B217-D49043F6BE80}"/>
              </a:ext>
            </a:extLst>
          </p:cNvPr>
          <p:cNvSpPr/>
          <p:nvPr userDrawn="1"/>
        </p:nvSpPr>
        <p:spPr>
          <a:xfrm>
            <a:off x="9269260" y="-63260"/>
            <a:ext cx="6618440" cy="382996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>
              <a:alpha val="2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12730-E556-4FD0-AD1F-2DCD790C03F5}"/>
              </a:ext>
            </a:extLst>
          </p:cNvPr>
          <p:cNvSpPr/>
          <p:nvPr userDrawn="1"/>
        </p:nvSpPr>
        <p:spPr>
          <a:xfrm>
            <a:off x="0" y="6714849"/>
            <a:ext cx="12192000" cy="143151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E0540-0298-4F81-BC2D-612828F566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9"/>
          <a:stretch>
            <a:fillRect/>
          </a:stretch>
        </p:blipFill>
        <p:spPr>
          <a:xfrm>
            <a:off x="0" y="3423009"/>
            <a:ext cx="12192000" cy="329184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5B7CEC-C415-4C99-8F22-3C5028612A6B}"/>
              </a:ext>
            </a:extLst>
          </p:cNvPr>
          <p:cNvSpPr/>
          <p:nvPr userDrawn="1"/>
        </p:nvSpPr>
        <p:spPr>
          <a:xfrm>
            <a:off x="10315575" y="0"/>
            <a:ext cx="1876425" cy="108585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F57CE9-1C66-4328-B305-C5C6F2FD56C6}"/>
              </a:ext>
            </a:extLst>
          </p:cNvPr>
          <p:cNvSpPr/>
          <p:nvPr userDrawn="1"/>
        </p:nvSpPr>
        <p:spPr>
          <a:xfrm rot="10800000">
            <a:off x="0" y="2606135"/>
            <a:ext cx="1058400" cy="673723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C5CF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B0AC8-EC56-4D76-9B9A-1E0A93560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" y="579168"/>
            <a:ext cx="4059914" cy="13919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F188E3-E23E-4742-9155-FBC2FA7B7622}"/>
              </a:ext>
            </a:extLst>
          </p:cNvPr>
          <p:cNvSpPr/>
          <p:nvPr userDrawn="1"/>
        </p:nvSpPr>
        <p:spPr>
          <a:xfrm>
            <a:off x="0" y="3274009"/>
            <a:ext cx="12192000" cy="144168"/>
          </a:xfrm>
          <a:prstGeom prst="rect">
            <a:avLst/>
          </a:prstGeom>
          <a:solidFill>
            <a:srgbClr val="C5CFD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08A8C-A910-41A1-834D-11EA909657FF}"/>
              </a:ext>
            </a:extLst>
          </p:cNvPr>
          <p:cNvSpPr txBox="1"/>
          <p:nvPr userDrawn="1"/>
        </p:nvSpPr>
        <p:spPr>
          <a:xfrm>
            <a:off x="1716545" y="1386195"/>
            <a:ext cx="5301637" cy="6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多户型经济适用房的太阳能</a:t>
            </a:r>
          </a:p>
        </p:txBody>
      </p:sp>
    </p:spTree>
    <p:extLst>
      <p:ext uri="{BB962C8B-B14F-4D97-AF65-F5344CB8AC3E}">
        <p14:creationId xmlns:p14="http://schemas.microsoft.com/office/powerpoint/2010/main" val="31812879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4D7E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6534" y="745255"/>
            <a:ext cx="1647989" cy="57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1025" y="3086100"/>
            <a:ext cx="10993438" cy="3230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92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8357B9-03BB-4DB6-B118-38DF06C8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87"/>
            <a:ext cx="824865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8CA0AA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6196AD-0A06-4032-857E-3E9FE02E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8CA0A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69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5326-B9BD-4832-B235-E0744E1F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484D2-63BA-493D-A3D9-BBCA772B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21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345E-E4F9-4E17-9DF8-3E3C13A7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C4AD-B31E-4F96-84E7-094EA92B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108F9-7B11-4217-94B2-05876BDF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63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10BB-D5AE-4087-913F-8444AE1B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58997-323A-4BCA-98F5-5ACCAB00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A3C97-B7AF-4DA4-93EA-D06909E60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F92FE-27BE-4E9A-B93F-8821F3EF6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FC873-CE8B-446B-BF88-EBFDCB6FF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06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5375-D861-4CDB-90B3-0A42062C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89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89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920B-6763-4F8A-B46B-1F2052EB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8F69-9F38-458E-B30F-EEA32EA8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B68B9-09FA-4D6C-B3C8-9A1E90D4B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6958-D4FA-4643-81C6-38C69571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5D5D0-F701-4DA5-9A5B-8210FAD45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3424-5CF7-4F81-9C82-D28BE805E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08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D1B-117B-44D2-9ABA-2A8106C0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4314-BF8F-4997-977A-997377C3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6E77-D3BC-45C2-BFC4-5BE90F248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A0AA"/>
                </a:solidFill>
              </a:defRPr>
            </a:lvl1pPr>
          </a:lstStyle>
          <a:p>
            <a:fld id="{ED2A011F-DD82-43CE-917E-580F221161C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B138-15E6-4391-829F-B9562A2A1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F414-EEBA-4812-A76D-F8FEEE798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A0AA"/>
                </a:solidFill>
              </a:defRPr>
            </a:lvl1pPr>
          </a:lstStyle>
          <a:p>
            <a:fld id="{79896031-7138-4F37-939B-ADECB25B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A0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A300C45-590F-47DE-BDA9-0E62A95A5E35}"/>
              </a:ext>
            </a:extLst>
          </p:cNvPr>
          <p:cNvSpPr txBox="1"/>
          <p:nvPr/>
        </p:nvSpPr>
        <p:spPr>
          <a:xfrm>
            <a:off x="1689788" y="2289771"/>
            <a:ext cx="6988808" cy="6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sz="3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SOMAH 会带来哪些益处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11652-54C5-4831-9550-3B90014C13E6}"/>
              </a:ext>
            </a:extLst>
          </p:cNvPr>
          <p:cNvSpPr txBox="1"/>
          <p:nvPr/>
        </p:nvSpPr>
        <p:spPr>
          <a:xfrm>
            <a:off x="7278613" y="2244201"/>
            <a:ext cx="435307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20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Jane Smith</a:t>
            </a:r>
            <a:br>
              <a:rPr sz="2000"/>
            </a:b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 职衔或组织</a:t>
            </a:r>
          </a:p>
        </p:txBody>
      </p:sp>
    </p:spTree>
    <p:extLst>
      <p:ext uri="{BB962C8B-B14F-4D97-AF65-F5344CB8AC3E}">
        <p14:creationId xmlns:p14="http://schemas.microsoft.com/office/powerpoint/2010/main" val="22276876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6F0443-8661-8149-B69B-4AFC5975D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5" y="1598613"/>
            <a:ext cx="6511907" cy="5087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76A92-30D2-7949-84C0-2B89BEE0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2638" r="88272" b="77627"/>
          <a:stretch>
            <a:fillRect/>
          </a:stretch>
        </p:blipFill>
        <p:spPr>
          <a:xfrm>
            <a:off x="1868558" y="2197694"/>
            <a:ext cx="366805" cy="356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E714D-2FD5-C24E-BA61-808F10DD8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72284" r="89158" b="17908"/>
          <a:stretch>
            <a:fillRect/>
          </a:stretch>
        </p:blipFill>
        <p:spPr>
          <a:xfrm>
            <a:off x="4097612" y="3658364"/>
            <a:ext cx="289038" cy="336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4D6E3-A13D-BA45-A921-29AD2EE3A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54916" r="87574" b="35349"/>
          <a:stretch>
            <a:fillRect/>
          </a:stretch>
        </p:blipFill>
        <p:spPr>
          <a:xfrm>
            <a:off x="4569983" y="5507587"/>
            <a:ext cx="373457" cy="363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9514F-C54E-F146-945F-C85749C94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30904" r="89803" b="60937"/>
          <a:stretch>
            <a:fillRect/>
          </a:stretch>
        </p:blipFill>
        <p:spPr>
          <a:xfrm>
            <a:off x="1868557" y="6319951"/>
            <a:ext cx="267668" cy="29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太阳能工作原理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49" y="1453608"/>
            <a:ext cx="4482729" cy="42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681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" y="1682686"/>
            <a:ext cx="11689717" cy="4673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4B7E3-E24F-9946-A4BC-CC1279CF78F2}"/>
              </a:ext>
            </a:extLst>
          </p:cNvPr>
          <p:cNvSpPr txBox="1"/>
          <p:nvPr/>
        </p:nvSpPr>
        <p:spPr>
          <a:xfrm>
            <a:off x="1388406" y="2574862"/>
            <a:ext cx="776279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F7643-F33B-B643-A0D0-DFCD9823841E}"/>
              </a:ext>
            </a:extLst>
          </p:cNvPr>
          <p:cNvSpPr txBox="1"/>
          <p:nvPr/>
        </p:nvSpPr>
        <p:spPr>
          <a:xfrm>
            <a:off x="1937108" y="2594740"/>
            <a:ext cx="776280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BF0AA-C56C-5246-937A-3DA95CA15BCD}"/>
              </a:ext>
            </a:extLst>
          </p:cNvPr>
          <p:cNvSpPr txBox="1"/>
          <p:nvPr/>
        </p:nvSpPr>
        <p:spPr>
          <a:xfrm>
            <a:off x="4168222" y="2574862"/>
            <a:ext cx="776280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E4E0A-C124-5E4A-89E0-B8BB756ECB2D}"/>
              </a:ext>
            </a:extLst>
          </p:cNvPr>
          <p:cNvSpPr txBox="1"/>
          <p:nvPr/>
        </p:nvSpPr>
        <p:spPr>
          <a:xfrm>
            <a:off x="4783609" y="2574862"/>
            <a:ext cx="776279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54370-BFB9-8F44-B2EE-A728956B4F8C}"/>
              </a:ext>
            </a:extLst>
          </p:cNvPr>
          <p:cNvSpPr txBox="1"/>
          <p:nvPr/>
        </p:nvSpPr>
        <p:spPr>
          <a:xfrm>
            <a:off x="7007263" y="2574862"/>
            <a:ext cx="776280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1C78D-4443-4A42-9BC3-7A148A7D32AB}"/>
              </a:ext>
            </a:extLst>
          </p:cNvPr>
          <p:cNvSpPr txBox="1"/>
          <p:nvPr/>
        </p:nvSpPr>
        <p:spPr>
          <a:xfrm>
            <a:off x="7582894" y="2594740"/>
            <a:ext cx="776279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4E99E-D0DC-3B4E-B6AB-040E6211D3BE}"/>
              </a:ext>
            </a:extLst>
          </p:cNvPr>
          <p:cNvSpPr txBox="1"/>
          <p:nvPr/>
        </p:nvSpPr>
        <p:spPr>
          <a:xfrm>
            <a:off x="9603383" y="2554984"/>
            <a:ext cx="776279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5607C-F78C-CC4E-A543-757AE8029C96}"/>
              </a:ext>
            </a:extLst>
          </p:cNvPr>
          <p:cNvSpPr txBox="1"/>
          <p:nvPr/>
        </p:nvSpPr>
        <p:spPr>
          <a:xfrm>
            <a:off x="10219914" y="2554984"/>
            <a:ext cx="776279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BBCB20-B12D-7E4D-9BCF-16675A6D25EF}"/>
              </a:ext>
            </a:extLst>
          </p:cNvPr>
          <p:cNvSpPr txBox="1"/>
          <p:nvPr/>
        </p:nvSpPr>
        <p:spPr>
          <a:xfrm>
            <a:off x="10037304" y="4489241"/>
            <a:ext cx="776279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F09467-B727-A64E-8951-E70D8FFB17F3}"/>
              </a:ext>
            </a:extLst>
          </p:cNvPr>
          <p:cNvSpPr txBox="1"/>
          <p:nvPr/>
        </p:nvSpPr>
        <p:spPr>
          <a:xfrm>
            <a:off x="10609369" y="4509119"/>
            <a:ext cx="776279" cy="2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300" b="0" i="0" u="none" strike="noStrike" cap="none" baseline="0" dirty="0">
                <a:solidFill>
                  <a:srgbClr val="FF0000"/>
                </a:solidFill>
                <a:effectLst/>
                <a:uFillTx/>
                <a:ea typeface="SimSun"/>
              </a:rPr>
              <a:t>月份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81193" y="648905"/>
            <a:ext cx="8429945" cy="71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zh-CN" sz="43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安装时间表</a:t>
            </a:r>
          </a:p>
        </p:txBody>
      </p:sp>
    </p:spTree>
    <p:extLst>
      <p:ext uri="{BB962C8B-B14F-4D97-AF65-F5344CB8AC3E}">
        <p14:creationId xmlns:p14="http://schemas.microsoft.com/office/powerpoint/2010/main" val="28095963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26814" y="1915401"/>
            <a:ext cx="11343654" cy="440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61000"/>
            </a:pPr>
            <a:r>
              <a:rPr lang="zh-CN" sz="28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益处</a:t>
            </a:r>
          </a:p>
          <a:p>
            <a:pPr marL="457200" indent="-457200">
              <a:lnSpc>
                <a:spcPct val="150000"/>
              </a:lnSpc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得到太阳能行业关键技能经验并且同时获得报酬</a:t>
            </a:r>
          </a:p>
          <a:p>
            <a:pPr marL="457200" indent="-457200">
              <a:lnSpc>
                <a:spcPct val="150000"/>
              </a:lnSpc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在 SOMAH 求职布告栏中发布您的简历并申请工作 </a:t>
            </a:r>
          </a:p>
          <a:p>
            <a:pPr marL="457200" indent="-457200">
              <a:lnSpc>
                <a:spcPct val="150000"/>
              </a:lnSpc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获得提供职业培训的机构目录 </a:t>
            </a:r>
          </a:p>
          <a:p>
            <a:pPr marL="457200" indent="-457200">
              <a:lnSpc>
                <a:spcPct val="150000"/>
              </a:lnSpc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为您的求职和职业发展提供支持的其他资源 </a:t>
            </a:r>
          </a:p>
        </p:txBody>
      </p:sp>
      <p:sp>
        <p:nvSpPr>
          <p:cNvPr id="4" name="Shape 138">
            <a:extLst>
              <a:ext uri="{FF2B5EF4-FFF2-40B4-BE49-F238E27FC236}">
                <a16:creationId xmlns:a16="http://schemas.microsoft.com/office/drawing/2014/main" id="{FBF74031-C6AE-CB44-BF9B-C60E0693DF4D}"/>
              </a:ext>
            </a:extLst>
          </p:cNvPr>
          <p:cNvSpPr txBox="1"/>
          <p:nvPr/>
        </p:nvSpPr>
        <p:spPr>
          <a:xfrm>
            <a:off x="426814" y="1019015"/>
            <a:ext cx="7166178" cy="731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3600"/>
              <a:buFont typeface="Century Gothic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在您居住的地方安装太阳能可以获得报酬</a:t>
            </a:r>
          </a:p>
        </p:txBody>
      </p:sp>
    </p:spTree>
    <p:extLst>
      <p:ext uri="{BB962C8B-B14F-4D97-AF65-F5344CB8AC3E}">
        <p14:creationId xmlns:p14="http://schemas.microsoft.com/office/powerpoint/2010/main" val="12281739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81192" y="1915401"/>
            <a:ext cx="11029615" cy="41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61000"/>
            </a:pPr>
            <a:r>
              <a:rPr lang="zh-CN" sz="28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获得</a:t>
            </a:r>
          </a:p>
          <a:p>
            <a:pPr marL="342900" indent="-342900">
              <a:lnSpc>
                <a:spcPct val="150000"/>
              </a:lnSpc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电气和电池设备方面的经验</a:t>
            </a:r>
          </a:p>
          <a:p>
            <a:pPr marL="342900" indent="-342900">
              <a:lnSpc>
                <a:spcPct val="150000"/>
              </a:lnSpc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在地面和房屋上安装系统</a:t>
            </a:r>
          </a:p>
          <a:p>
            <a:pPr marL="342900" indent="-342900">
              <a:lnSpc>
                <a:spcPct val="150000"/>
              </a:lnSpc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机械和电子设计布局 </a:t>
            </a:r>
          </a:p>
          <a:p>
            <a:pPr marL="342900" indent="-342900">
              <a:lnSpc>
                <a:spcPct val="150000"/>
              </a:lnSpc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项目管理团队</a:t>
            </a:r>
          </a:p>
          <a:p>
            <a:pPr marL="342900" indent="-342900">
              <a:lnSpc>
                <a:spcPct val="150000"/>
              </a:lnSpc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更多！</a:t>
            </a:r>
          </a:p>
        </p:txBody>
      </p:sp>
      <p:sp>
        <p:nvSpPr>
          <p:cNvPr id="7" name="Shape 138">
            <a:extLst>
              <a:ext uri="{FF2B5EF4-FFF2-40B4-BE49-F238E27FC236}">
                <a16:creationId xmlns:a16="http://schemas.microsoft.com/office/drawing/2014/main" id="{7D48FCB1-B7DB-C246-8317-E70D63E5E35C}"/>
              </a:ext>
            </a:extLst>
          </p:cNvPr>
          <p:cNvSpPr txBox="1"/>
          <p:nvPr/>
        </p:nvSpPr>
        <p:spPr>
          <a:xfrm>
            <a:off x="426814" y="1019015"/>
            <a:ext cx="7166178" cy="731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3600"/>
              <a:buFont typeface="Century Gothic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在您居住的地方安装太阳能可以获得报酬</a:t>
            </a:r>
          </a:p>
        </p:txBody>
      </p:sp>
    </p:spTree>
    <p:extLst>
      <p:ext uri="{BB962C8B-B14F-4D97-AF65-F5344CB8AC3E}">
        <p14:creationId xmlns:p14="http://schemas.microsoft.com/office/powerpoint/2010/main" val="29021640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26813" y="2166351"/>
            <a:ext cx="7166178" cy="38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CN" sz="2800" b="1" i="0" u="none" strike="noStrike" cap="none" baseline="0" dirty="0">
                <a:solidFill>
                  <a:srgbClr val="8CA0AA"/>
                </a:solidFill>
                <a:effectLst/>
                <a:uFillTx/>
                <a:ea typeface="SimSun"/>
              </a:rPr>
              <a:t>如何开始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联系经过 SOMAH 批准、将在您的房屋上安装太阳能的承包商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在 </a:t>
            </a:r>
            <a:r>
              <a:rPr lang="zh-CN" sz="2400" b="1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calsomah.org. </a:t>
            </a:r>
            <a:r>
              <a:rPr lang="zh-CN" dirty="0">
                <a:solidFill>
                  <a:srgbClr val="02669A"/>
                </a:solidFill>
                <a:ea typeface="SimSun"/>
              </a:rPr>
              <a:t>注册，以访问职业培训门户网站。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FC546-3ED9-384C-8FD1-EF02B0C90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85" y="1493942"/>
            <a:ext cx="2783541" cy="3711388"/>
          </a:xfrm>
          <a:prstGeom prst="rect">
            <a:avLst/>
          </a:prstGeom>
        </p:spPr>
      </p:pic>
      <p:sp>
        <p:nvSpPr>
          <p:cNvPr id="5" name="Shape 138">
            <a:extLst>
              <a:ext uri="{FF2B5EF4-FFF2-40B4-BE49-F238E27FC236}">
                <a16:creationId xmlns:a16="http://schemas.microsoft.com/office/drawing/2014/main" id="{EFE71542-1B09-1E43-9196-EBFBEE8C0136}"/>
              </a:ext>
            </a:extLst>
          </p:cNvPr>
          <p:cNvSpPr txBox="1"/>
          <p:nvPr/>
        </p:nvSpPr>
        <p:spPr>
          <a:xfrm>
            <a:off x="426814" y="1019015"/>
            <a:ext cx="7166178" cy="731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3600"/>
              <a:buFont typeface="Century Gothic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在您居住的地方安装太阳能可以获得报酬</a:t>
            </a:r>
          </a:p>
        </p:txBody>
      </p:sp>
    </p:spTree>
    <p:extLst>
      <p:ext uri="{BB962C8B-B14F-4D97-AF65-F5344CB8AC3E}">
        <p14:creationId xmlns:p14="http://schemas.microsoft.com/office/powerpoint/2010/main" val="9293528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838200" y="1892968"/>
            <a:ext cx="10515600" cy="99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br>
              <a:rPr lang="en-US" altLang="zh-CN" dirty="0">
                <a:solidFill>
                  <a:srgbClr val="8CA0AA"/>
                </a:solidFill>
              </a:rPr>
            </a:br>
            <a:r>
              <a:rPr lang="zh-CN" altLang="en-US" dirty="0">
                <a:solidFill>
                  <a:srgbClr val="8CA0AA"/>
                </a:solidFill>
                <a:ea typeface="SimSun"/>
              </a:rPr>
              <a:t>是否有问题</a:t>
            </a:r>
            <a:r>
              <a:rPr lang="en-US" altLang="zh-CN" dirty="0">
                <a:solidFill>
                  <a:srgbClr val="8CA0AA"/>
                </a:solidFill>
                <a:ea typeface="SimSun"/>
              </a:rPr>
              <a:t>?</a:t>
            </a:r>
            <a:endParaRPr sz="4800" dirty="0">
              <a:solidFill>
                <a:srgbClr val="8CA0AA"/>
              </a:solidFill>
            </a:endParaRPr>
          </a:p>
        </p:txBody>
      </p:sp>
      <p:sp>
        <p:nvSpPr>
          <p:cNvPr id="9" name="Shape 457">
            <a:extLst>
              <a:ext uri="{FF2B5EF4-FFF2-40B4-BE49-F238E27FC236}">
                <a16:creationId xmlns:a16="http://schemas.microsoft.com/office/drawing/2014/main" id="{16CD4AAC-0EA4-DA4F-B09D-94560CA130E4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6999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br>
              <a:rPr lang="ja-JP" altLang="en-US">
                <a:solidFill>
                  <a:srgbClr val="8CA0AA"/>
                </a:solidFill>
              </a:rPr>
            </a:br>
            <a:br>
              <a:rPr lang="ja-JP" altLang="en-US"/>
            </a:br>
            <a:r>
              <a:rPr lang="ja-JP" altLang="en-US" sz="3600"/>
              <a:t>租户热线</a:t>
            </a:r>
            <a:r>
              <a:rPr lang="en-US" altLang="ja-JP" sz="3600" dirty="0"/>
              <a:t>: 800-843-9728</a:t>
            </a:r>
            <a:br>
              <a:rPr lang="en-US" altLang="ja-JP" sz="3600" dirty="0"/>
            </a:br>
            <a:r>
              <a:rPr lang="en-US" sz="3600" dirty="0" err="1"/>
              <a:t>calsomah.org</a:t>
            </a:r>
            <a:r>
              <a:rPr lang="en-US" sz="3600" dirty="0"/>
              <a:t>/contact-us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72666-7B83-8644-9017-D79C30700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b="17949"/>
          <a:stretch/>
        </p:blipFill>
        <p:spPr>
          <a:xfrm>
            <a:off x="2659184" y="4722569"/>
            <a:ext cx="662299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F6C0E-DB2B-D74F-9776-DFA72130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524" y="4101029"/>
            <a:ext cx="551919" cy="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08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0" y="2766060"/>
            <a:ext cx="12192000" cy="132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zh-CN" sz="6000" b="1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感谢您的参与。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921099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讲演人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095157" y="2921133"/>
            <a:ext cx="28812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zh-CN" sz="20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Jane Doe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职衔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2326520" y="2921133"/>
            <a:ext cx="28890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96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r>
              <a:rPr lang="zh-CN" sz="2000" b="0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John Doe</a:t>
            </a:r>
            <a:br>
              <a:rPr sz="1800"/>
            </a:b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职衔</a:t>
            </a:r>
          </a:p>
          <a:p>
            <a:pPr marL="306000" marR="0" lvl="0" indent="-200844" algn="l" rtl="0">
              <a:spcBef>
                <a:spcPts val="96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00767-2274-954B-9F19-5D7F13CAD738}"/>
              </a:ext>
            </a:extLst>
          </p:cNvPr>
          <p:cNvSpPr/>
          <p:nvPr/>
        </p:nvSpPr>
        <p:spPr>
          <a:xfrm>
            <a:off x="58119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42717-79CD-324E-BAB1-648240E77730}"/>
              </a:ext>
            </a:extLst>
          </p:cNvPr>
          <p:cNvSpPr/>
          <p:nvPr/>
        </p:nvSpPr>
        <p:spPr>
          <a:xfrm>
            <a:off x="621814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97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研讨会议程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580" y="2111417"/>
            <a:ext cx="5692702" cy="3880591"/>
          </a:xfrm>
        </p:spPr>
        <p:txBody>
          <a:bodyPr>
            <a:noAutofit/>
          </a:bodyPr>
          <a:lstStyle/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zh-CN" sz="2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会带来哪些益处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zh-CN" sz="2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太阳能工作原理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zh-CN" sz="2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安装时间表</a:t>
            </a:r>
          </a:p>
          <a:p>
            <a:pPr marL="580644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zh-CN" sz="2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在您的房屋上安装太阳能可以获得报酬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accent2"/>
              </a:buClr>
              <a:buSzPts val="1656"/>
              <a:buFont typeface="+mj-lt"/>
              <a:buAutoNum type="arabicPeriod"/>
            </a:pPr>
            <a:r>
              <a:rPr lang="zh-CN" sz="2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问答</a:t>
            </a:r>
          </a:p>
        </p:txBody>
      </p:sp>
      <p:pic>
        <p:nvPicPr>
          <p:cNvPr id="7" name="Shape 118"/>
          <p:cNvPicPr preferRelativeResize="0"/>
          <p:nvPr/>
        </p:nvPicPr>
        <p:blipFill>
          <a:blip r:embed="rId2">
            <a:alphaModFix/>
          </a:blip>
          <a:srcRect l="20234" r="6910"/>
          <a:stretch>
            <a:fillRect/>
          </a:stretch>
        </p:blipFill>
        <p:spPr>
          <a:xfrm>
            <a:off x="7413580" y="2403905"/>
            <a:ext cx="4268598" cy="329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165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会带来哪些益处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8899" y="2160250"/>
            <a:ext cx="107742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5156" indent="0">
              <a:lnSpc>
                <a:spcPct val="150000"/>
              </a:lnSpc>
              <a:spcBef>
                <a:spcPct val="0"/>
              </a:spcBef>
              <a:buClr>
                <a:schemeClr val="dk1"/>
              </a:buClr>
              <a:buSzPts val="1656"/>
              <a:buNone/>
            </a:pPr>
            <a:r>
              <a:rPr lang="zh-CN" sz="2800" b="1" i="0" u="none" strike="noStrike" cap="all" baseline="0" dirty="0">
                <a:solidFill>
                  <a:srgbClr val="8CA0AA"/>
                </a:solidFill>
                <a:effectLst/>
                <a:uFillTx/>
                <a:ea typeface="SimSun"/>
              </a:rPr>
              <a:t>SOMAH 如何运作？</a:t>
            </a:r>
          </a:p>
          <a:p>
            <a:pPr marL="448056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ts val="1656"/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2669A"/>
                </a:solidFill>
                <a:ea typeface="SimSun"/>
              </a:rPr>
              <a:t>由加利福尼亚州</a:t>
            </a:r>
            <a:r>
              <a:rPr lang="zh-CN" altLang="en-US" sz="2400">
                <a:solidFill>
                  <a:srgbClr val="02669A"/>
                </a:solidFill>
                <a:ea typeface="SimSun"/>
              </a:rPr>
              <a:t>资助</a:t>
            </a:r>
            <a:endParaRPr lang="en-US" altLang="zh-CN" sz="2400" b="0" i="0" u="none" strike="noStrike" cap="none" baseline="0">
              <a:solidFill>
                <a:srgbClr val="02669A"/>
              </a:solidFill>
              <a:effectLst/>
              <a:uFillTx/>
              <a:ea typeface="SimSun"/>
            </a:endParaRPr>
          </a:p>
          <a:p>
            <a:pPr marL="448056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ts val="1656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由业主/承包商维护和运营</a:t>
            </a:r>
          </a:p>
          <a:p>
            <a:pPr marL="448056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ts val="1656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继续支付每月能源账单</a:t>
            </a:r>
          </a:p>
          <a:p>
            <a:pPr marL="448056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您的能源账单上的每月积分</a:t>
            </a:r>
          </a:p>
          <a:p>
            <a:pPr marL="448056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ts val="1656"/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2669A"/>
                </a:solidFill>
                <a:ea typeface="SimSun"/>
              </a:rPr>
              <a:t>节能援助项目 </a:t>
            </a:r>
            <a:r>
              <a:rPr lang="en-US" altLang="zh-CN" sz="2400" dirty="0">
                <a:solidFill>
                  <a:srgbClr val="02669A"/>
                </a:solidFill>
                <a:ea typeface="SimSun"/>
              </a:rPr>
              <a:t>(ESA)</a:t>
            </a:r>
          </a:p>
          <a:p>
            <a:pPr marL="448056" indent="-342900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ts val="1656"/>
              <a:buFont typeface="Wingdings" panose="05000000000000000000" pitchFamily="2" charset="2"/>
              <a:buChar char="§"/>
            </a:pPr>
            <a:endParaRPr lang="zh-CN" sz="2400" b="0" i="0" u="none" strike="noStrike" cap="none" baseline="0" dirty="0">
              <a:solidFill>
                <a:srgbClr val="02669A"/>
              </a:solidFill>
              <a:effectLst/>
              <a:uFillTx/>
              <a:ea typeface="SimSun"/>
            </a:endParaRPr>
          </a:p>
          <a:p>
            <a:pPr marL="105156" indent="0">
              <a:lnSpc>
                <a:spcPct val="150000"/>
              </a:lnSpc>
              <a:spcBef>
                <a:spcPct val="0"/>
              </a:spcBef>
              <a:buClr>
                <a:schemeClr val="dk1"/>
              </a:buClr>
              <a:buSzPts val="1656"/>
              <a:buNone/>
            </a:pPr>
            <a:endParaRPr lang="en-US" sz="24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0906" indent="-285750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1656"/>
            </a:pPr>
            <a:endParaRPr sz="24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76299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36200" y="2022774"/>
            <a:ext cx="11989150" cy="427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4000" marR="0" lvl="1" indent="0" algn="l" rtl="0">
              <a:lnSpc>
                <a:spcPct val="100000"/>
              </a:lnSpc>
              <a:spcBef>
                <a:spcPts val="920"/>
              </a:spcBef>
              <a:spcAft>
                <a:spcPct val="0"/>
              </a:spcAft>
              <a:buClr>
                <a:schemeClr val="accent2"/>
              </a:buClr>
              <a:buSzPts val="1472"/>
              <a:buFont typeface="Noto Sans Symbols"/>
              <a:buNone/>
            </a:pPr>
            <a:r>
              <a:rPr lang="zh-CN" sz="2800" b="1" i="0" u="none" strike="noStrike" cap="all" baseline="0" dirty="0">
                <a:solidFill>
                  <a:srgbClr val="8CA0AA"/>
                </a:solidFill>
                <a:effectLst/>
                <a:uFillTx/>
                <a:ea typeface="SimSun"/>
              </a:rPr>
              <a:t>您将如何从中受益？</a:t>
            </a:r>
          </a:p>
          <a:p>
            <a:pPr marL="609750" lvl="1" indent="-285750">
              <a:lnSpc>
                <a:spcPct val="150000"/>
              </a:lnSpc>
              <a:spcBef>
                <a:spcPts val="920"/>
              </a:spcBef>
              <a:buClr>
                <a:schemeClr val="accent2"/>
              </a:buClr>
              <a:buSzPts val="1472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您将在能源费用方面获得直接的经济利益 </a:t>
            </a:r>
          </a:p>
          <a:p>
            <a:pPr marL="609750" lvl="1" indent="-285750">
              <a:lnSpc>
                <a:spcPct val="150000"/>
              </a:lnSpc>
              <a:spcBef>
                <a:spcPts val="920"/>
              </a:spcBef>
              <a:buClr>
                <a:schemeClr val="accent2"/>
              </a:buClr>
              <a:buSzPts val="1472"/>
              <a:buFont typeface="Wingdings" panose="05000000000000000000" pitchFamily="2" charset="2"/>
              <a:buChar char="§"/>
            </a:pPr>
            <a:r>
              <a:rPr lang="zh-CN" sz="2400" b="1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房租</a:t>
            </a: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或任何家庭费</a:t>
            </a:r>
            <a:r>
              <a:rPr lang="zh-CN" dirty="0">
                <a:solidFill>
                  <a:srgbClr val="02669A"/>
                </a:solidFill>
                <a:ea typeface="SimSun"/>
              </a:rPr>
              <a:t>用都不会增加</a:t>
            </a:r>
          </a:p>
          <a:p>
            <a:pPr marL="609750" lvl="1" indent="-285750">
              <a:lnSpc>
                <a:spcPct val="150000"/>
              </a:lnSpc>
              <a:spcBef>
                <a:spcPts val="920"/>
              </a:spcBef>
              <a:buClr>
                <a:schemeClr val="accent2"/>
              </a:buClr>
              <a:buSzPts val="1472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您不用承担维护或运营费用</a:t>
            </a:r>
          </a:p>
          <a:p>
            <a:pPr marL="609750" lvl="1" indent="-285750">
              <a:lnSpc>
                <a:spcPct val="150000"/>
              </a:lnSpc>
              <a:spcBef>
                <a:spcPts val="920"/>
              </a:spcBef>
              <a:buClr>
                <a:schemeClr val="accent2"/>
              </a:buClr>
              <a:buSzPts val="1472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获得带薪职业培训机会</a:t>
            </a:r>
          </a:p>
          <a:p>
            <a:pPr marL="609750" lvl="1" indent="-285750">
              <a:lnSpc>
                <a:spcPct val="150000"/>
              </a:lnSpc>
              <a:spcBef>
                <a:spcPts val="920"/>
              </a:spcBef>
              <a:buClr>
                <a:schemeClr val="accent2"/>
              </a:buClr>
              <a:buSzPts val="1472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您社区的清洁能源</a:t>
            </a:r>
          </a:p>
          <a:p>
            <a:pPr marL="324000" lvl="1" indent="0">
              <a:lnSpc>
                <a:spcPct val="100000"/>
              </a:lnSpc>
              <a:spcBef>
                <a:spcPts val="920"/>
              </a:spcBef>
              <a:buClr>
                <a:schemeClr val="accent2"/>
              </a:buClr>
              <a:buSzPts val="1472"/>
              <a:buNone/>
            </a:pPr>
            <a:endParaRPr dirty="0"/>
          </a:p>
          <a:p>
            <a:pPr marL="609750" marR="0" lvl="1" indent="-192278" algn="l" rtl="0">
              <a:lnSpc>
                <a:spcPct val="100000"/>
              </a:lnSpc>
              <a:spcBef>
                <a:spcPts val="920"/>
              </a:spcBef>
              <a:spcAft>
                <a:spcPct val="0"/>
              </a:spcAft>
              <a:buClr>
                <a:srgbClr val="FBAD23"/>
              </a:buClr>
              <a:buSzPts val="1472"/>
              <a:buFont typeface="Noto Sans Symbols"/>
              <a:buNone/>
            </a:pPr>
            <a:endParaRPr sz="1800" b="0" i="0" u="none" strike="noStrike" cap="none" dirty="0">
              <a:solidFill>
                <a:srgbClr val="0034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059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会带来哪些益处</a:t>
            </a:r>
          </a:p>
        </p:txBody>
      </p:sp>
    </p:spTree>
    <p:extLst>
      <p:ext uri="{BB962C8B-B14F-4D97-AF65-F5344CB8AC3E}">
        <p14:creationId xmlns:p14="http://schemas.microsoft.com/office/powerpoint/2010/main" val="40457090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77D9D7-FE1D-8C4C-81F7-3134EAEE2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" y="1598613"/>
            <a:ext cx="6511907" cy="508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太阳能工作原理</a:t>
            </a:r>
          </a:p>
        </p:txBody>
      </p:sp>
    </p:spTree>
    <p:extLst>
      <p:ext uri="{BB962C8B-B14F-4D97-AF65-F5344CB8AC3E}">
        <p14:creationId xmlns:p14="http://schemas.microsoft.com/office/powerpoint/2010/main" val="2214472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C52AB-5E47-B744-9F1E-DEA111FFF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" y="1598613"/>
            <a:ext cx="6511907" cy="5087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E45A79-74B2-1348-9253-A90FAA1BA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2638" r="88272" b="77627"/>
          <a:stretch>
            <a:fillRect/>
          </a:stretch>
        </p:blipFill>
        <p:spPr>
          <a:xfrm>
            <a:off x="1868558" y="2197694"/>
            <a:ext cx="366805" cy="356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太阳能工作原理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91" y="1718340"/>
            <a:ext cx="2997477" cy="9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00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EDB435-2042-8647-A648-8DF47589A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" y="1598613"/>
            <a:ext cx="6511907" cy="5087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AEAD2B-C05F-FE46-A8FD-D105E821A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2638" r="88272" b="77627"/>
          <a:stretch>
            <a:fillRect/>
          </a:stretch>
        </p:blipFill>
        <p:spPr>
          <a:xfrm>
            <a:off x="1868558" y="2197694"/>
            <a:ext cx="366805" cy="356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F5BB82-FDA8-6E40-B5C7-F6D58CADE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30904" r="89803" b="60937"/>
          <a:stretch>
            <a:fillRect/>
          </a:stretch>
        </p:blipFill>
        <p:spPr>
          <a:xfrm>
            <a:off x="1868557" y="6319951"/>
            <a:ext cx="267668" cy="29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太阳能工作原理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5" y="1607114"/>
            <a:ext cx="3754473" cy="19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14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A20C2B4-9808-194A-B418-E08A77FC6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" y="1598613"/>
            <a:ext cx="6511907" cy="5087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A2C536-597F-404D-A5F9-C0C1DE378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2638" r="88272" b="77627"/>
          <a:stretch>
            <a:fillRect/>
          </a:stretch>
        </p:blipFill>
        <p:spPr>
          <a:xfrm>
            <a:off x="1868558" y="2197694"/>
            <a:ext cx="366805" cy="3566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6896FC-8F90-8849-A99F-DE2C71573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54916" r="87574" b="35349"/>
          <a:stretch>
            <a:fillRect/>
          </a:stretch>
        </p:blipFill>
        <p:spPr>
          <a:xfrm>
            <a:off x="4569983" y="5507587"/>
            <a:ext cx="373457" cy="3630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A94A3E-7E54-1E4C-B04D-C54210543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30904" r="89803" b="60937"/>
          <a:stretch>
            <a:fillRect/>
          </a:stretch>
        </p:blipFill>
        <p:spPr>
          <a:xfrm>
            <a:off x="1868557" y="6319951"/>
            <a:ext cx="267668" cy="29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太阳能工作原理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15" y="1598613"/>
            <a:ext cx="4077289" cy="26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8102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SOMAH">
      <a:dk1>
        <a:srgbClr val="000000"/>
      </a:dk1>
      <a:lt1>
        <a:srgbClr val="FFFFFF"/>
      </a:lt1>
      <a:dk2>
        <a:srgbClr val="003466"/>
      </a:dk2>
      <a:lt2>
        <a:srgbClr val="E0EDF6"/>
      </a:lt2>
      <a:accent1>
        <a:srgbClr val="006599"/>
      </a:accent1>
      <a:accent2>
        <a:srgbClr val="FBAD23"/>
      </a:accent2>
      <a:accent3>
        <a:srgbClr val="EEF3F7"/>
      </a:accent3>
      <a:accent4>
        <a:srgbClr val="A6C6DF"/>
      </a:accent4>
      <a:accent5>
        <a:srgbClr val="006599"/>
      </a:accent5>
      <a:accent6>
        <a:srgbClr val="FBAD23"/>
      </a:accent6>
      <a:hlink>
        <a:srgbClr val="006599"/>
      </a:hlink>
      <a:folHlink>
        <a:srgbClr val="003466"/>
      </a:folHlink>
    </a:clrScheme>
    <a:fontScheme name="Century Gothic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504</Words>
  <Application>Microsoft Macintosh PowerPoint</Application>
  <PresentationFormat>Widescreen</PresentationFormat>
  <Paragraphs>74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Noto Sans Symbols</vt:lpstr>
      <vt:lpstr>Wingdings</vt:lpstr>
      <vt:lpstr>Office Theme</vt:lpstr>
      <vt:lpstr>PowerPoint Presentation</vt:lpstr>
      <vt:lpstr>讲演人</vt:lpstr>
      <vt:lpstr>研讨会议程</vt:lpstr>
      <vt:lpstr>会带来哪些益处</vt:lpstr>
      <vt:lpstr>PowerPoint Presentation</vt:lpstr>
      <vt:lpstr>太阳能工作原理</vt:lpstr>
      <vt:lpstr>太阳能工作原理</vt:lpstr>
      <vt:lpstr>太阳能工作原理</vt:lpstr>
      <vt:lpstr>太阳能工作原理</vt:lpstr>
      <vt:lpstr>太阳能工作原理</vt:lpstr>
      <vt:lpstr>安装时间表</vt:lpstr>
      <vt:lpstr>PowerPoint Presentation</vt:lpstr>
      <vt:lpstr>PowerPoint Presentation</vt:lpstr>
      <vt:lpstr>PowerPoint Presentation</vt:lpstr>
      <vt:lpstr> 是否有问题?</vt:lpstr>
      <vt:lpstr>感谢您的参与。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Kleinheider</dc:creator>
  <cp:lastModifiedBy>Microsoft Office User</cp:lastModifiedBy>
  <cp:revision>102</cp:revision>
  <dcterms:created xsi:type="dcterms:W3CDTF">2018-08-15T21:43:57Z</dcterms:created>
  <dcterms:modified xsi:type="dcterms:W3CDTF">2019-03-13T00:12:36Z</dcterms:modified>
</cp:coreProperties>
</file>